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328" r:id="rId3"/>
    <p:sldId id="324" r:id="rId4"/>
    <p:sldId id="327" r:id="rId5"/>
    <p:sldId id="325" r:id="rId6"/>
    <p:sldId id="321" r:id="rId7"/>
    <p:sldId id="274" r:id="rId8"/>
    <p:sldId id="282" r:id="rId9"/>
    <p:sldId id="332" r:id="rId10"/>
    <p:sldId id="329" r:id="rId11"/>
    <p:sldId id="307" r:id="rId12"/>
    <p:sldId id="308" r:id="rId13"/>
    <p:sldId id="330" r:id="rId14"/>
    <p:sldId id="333" r:id="rId15"/>
    <p:sldId id="322" r:id="rId16"/>
    <p:sldId id="326" r:id="rId17"/>
    <p:sldId id="331" r:id="rId18"/>
    <p:sldId id="334" r:id="rId19"/>
    <p:sldId id="323" r:id="rId20"/>
    <p:sldId id="335" r:id="rId2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AE6"/>
    <a:srgbClr val="0315BD"/>
    <a:srgbClr val="1EB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8CEBCBF-54BB-4A46-B62E-AC56F8CBB2DB}" type="datetimeFigureOut">
              <a:rPr lang="es-CL" smtClean="0"/>
              <a:t>25-08-2014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ACD4542-9C10-4CD8-913D-05C73E82F8DB}" type="slidenum">
              <a:rPr lang="es-CL" smtClean="0"/>
              <a:t>‹Nº›</a:t>
            </a:fld>
            <a:endParaRPr lang="es-CL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1.png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43820"/>
            <a:ext cx="8305800" cy="18174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Felipe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Garrido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(PUC), Jorge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(PUC), Alberto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Sesana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(AEI) and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Takamitsu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Tanaka (MPA)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IAU Symposium 312: “Black Holes and Clusters across cosmic time”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2014 @ Beijing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 of a cloud falling onto SMBH binaries: formation of discs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0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distribution of the gas at different times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3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HBxz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8454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04248" y="1663472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/>
              <a:t>Time evolution of the angular momentum direction for the mini-discs</a:t>
            </a: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</a:rPr>
              <a:t>Perpendicular orbits</a:t>
            </a:r>
            <a:endParaRPr lang="en-US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51557" y="326121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91880" y="184482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03" y="1556792"/>
            <a:ext cx="581025" cy="213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04" y="2996952"/>
            <a:ext cx="624840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Accretion rate and accreted mass onto the binary and each SMBH</a:t>
            </a: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orbits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grpSp>
        <p:nvGrpSpPr>
          <p:cNvPr id="5" name="4 Grupo"/>
          <p:cNvGrpSpPr/>
          <p:nvPr/>
        </p:nvGrpSpPr>
        <p:grpSpPr>
          <a:xfrm>
            <a:off x="3934488" y="2177842"/>
            <a:ext cx="1573616" cy="603086"/>
            <a:chOff x="3537671" y="1843020"/>
            <a:chExt cx="1573616" cy="603086"/>
          </a:xfrm>
        </p:grpSpPr>
        <p:sp>
          <p:nvSpPr>
            <p:cNvPr id="7" name="6 CuadroTexto"/>
            <p:cNvSpPr txBox="1"/>
            <p:nvPr/>
          </p:nvSpPr>
          <p:spPr>
            <a:xfrm>
              <a:off x="3697887" y="2045996"/>
              <a:ext cx="1413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dirty="0" err="1" smtClean="0">
                  <a:solidFill>
                    <a:schemeClr val="bg1"/>
                  </a:solidFill>
                </a:rPr>
                <a:t>cumulative</a:t>
              </a:r>
              <a:endParaRPr lang="es-CL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10"/>
            <p:cNvCxnSpPr/>
            <p:nvPr/>
          </p:nvCxnSpPr>
          <p:spPr>
            <a:xfrm flipH="1" flipV="1">
              <a:off x="3537671" y="1843020"/>
              <a:ext cx="270128" cy="32431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6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distribution of the gas at different times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orbits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</p:spTree>
    <p:extLst>
      <p:ext uri="{BB962C8B-B14F-4D97-AF65-F5344CB8AC3E}">
        <p14:creationId xmlns:p14="http://schemas.microsoft.com/office/powerpoint/2010/main" val="17092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HB-x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5087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04248" y="1700808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/>
              <a:t>Eccentricity evolution of the gas particles.</a:t>
            </a: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2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Accretion rate and accreted mass onto the binary and each SMBH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grpSp>
        <p:nvGrpSpPr>
          <p:cNvPr id="5" name="4 Grupo"/>
          <p:cNvGrpSpPr/>
          <p:nvPr/>
        </p:nvGrpSpPr>
        <p:grpSpPr>
          <a:xfrm>
            <a:off x="3537671" y="2033826"/>
            <a:ext cx="1573616" cy="603086"/>
            <a:chOff x="3537671" y="1843020"/>
            <a:chExt cx="1573616" cy="603086"/>
          </a:xfrm>
        </p:grpSpPr>
        <p:sp>
          <p:nvSpPr>
            <p:cNvPr id="7" name="6 CuadroTexto"/>
            <p:cNvSpPr txBox="1"/>
            <p:nvPr/>
          </p:nvSpPr>
          <p:spPr>
            <a:xfrm>
              <a:off x="3697887" y="2045996"/>
              <a:ext cx="1413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dirty="0" err="1" smtClean="0">
                  <a:solidFill>
                    <a:schemeClr val="bg1"/>
                  </a:solidFill>
                </a:rPr>
                <a:t>cumulative</a:t>
              </a:r>
              <a:endParaRPr lang="es-CL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10"/>
            <p:cNvCxnSpPr/>
            <p:nvPr/>
          </p:nvCxnSpPr>
          <p:spPr>
            <a:xfrm flipH="1" flipV="1">
              <a:off x="3537671" y="1843020"/>
              <a:ext cx="270128" cy="32431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6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distribution of the gas at different times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Counter-aligned orbits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</p:spTree>
    <p:extLst>
      <p:ext uri="{BB962C8B-B14F-4D97-AF65-F5344CB8AC3E}">
        <p14:creationId xmlns:p14="http://schemas.microsoft.com/office/powerpoint/2010/main" val="37033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take home!</a:t>
            </a:r>
            <a:endParaRPr lang="en-US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relative orientations between cloud and binary produce very different configurations: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“mini” discs,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misaligned “mini” discs,</a:t>
            </a:r>
          </a:p>
          <a:p>
            <a:pPr lvl="1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circumbinary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counter-rotating disc (ring?).</a:t>
            </a:r>
          </a:p>
          <a:p>
            <a:pPr marL="365760" lvl="1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on the fate and possible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merging black holes.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2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 Mergers and Gas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5266928" cy="432048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two galaxies merge there are large amounts of gas funneled to the center of the remnant.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large scale gas and the orbital plane are somewhat aligned.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 on the nuclear component can produce gas structures without any preferential direction.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285999" cy="4572000"/>
          </a:xfrm>
        </p:spPr>
      </p:pic>
      <p:sp>
        <p:nvSpPr>
          <p:cNvPr id="9" name="TextBox 8"/>
          <p:cNvSpPr txBox="1"/>
          <p:nvPr/>
        </p:nvSpPr>
        <p:spPr>
          <a:xfrm>
            <a:off x="6067402" y="6093296"/>
            <a:ext cx="217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Mayer et al. 2008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3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  <a:endParaRPr lang="en-US" dirty="0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accretion recipe and thermodynamics.</a:t>
            </a:r>
          </a:p>
          <a:p>
            <a:pPr marL="365760" lvl="1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Observational signatures.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the binary orbit.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parameter space: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parameter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pericenter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distance).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 mass and separation.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4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Binaries of SMBHs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84839"/>
            <a:ext cx="3538736" cy="426444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Supermassive Black Holes (SMBHs) at the center of most massive galaxies.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 mergers will lead eventually to the formation SMBH binaries.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 Black Holes merge?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43809"/>
            <a:ext cx="4855518" cy="3645431"/>
          </a:xfrm>
        </p:spPr>
      </p:pic>
      <p:sp>
        <p:nvSpPr>
          <p:cNvPr id="6" name="TextBox 5"/>
          <p:cNvSpPr txBox="1"/>
          <p:nvPr/>
        </p:nvSpPr>
        <p:spPr>
          <a:xfrm>
            <a:off x="6754005" y="5621178"/>
            <a:ext cx="216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Mayer et al. 2007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6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8316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is more efficient absorbing the angular momentum of the binary than stars.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with gas can drive the evolution of the SMBHs at parsec separations.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gas reaches the influence radius is not clear.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and Binary Evolution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576971" y="4355633"/>
            <a:ext cx="5990059" cy="2033413"/>
            <a:chOff x="1475656" y="4355633"/>
            <a:chExt cx="5990059" cy="2033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4365104"/>
              <a:ext cx="3816424" cy="2023942"/>
            </a:xfrm>
            <a:prstGeom prst="rect">
              <a:avLst/>
            </a:prstGeom>
          </p:spPr>
        </p:pic>
        <p:pic>
          <p:nvPicPr>
            <p:cNvPr id="5" name="Content Placeholder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355633"/>
              <a:ext cx="2029619" cy="2033413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 rot="20747831">
            <a:off x="1728465" y="5063646"/>
            <a:ext cx="5687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Luminous component!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7567031" y="5545362"/>
            <a:ext cx="132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Armitage</a:t>
            </a:r>
            <a:r>
              <a:rPr lang="es-CL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s-CL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Natarajan</a:t>
            </a:r>
            <a:r>
              <a:rPr lang="es-CL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(2005)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51520" y="5299141"/>
            <a:ext cx="1325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</a:t>
            </a:r>
            <a:r>
              <a:rPr lang="es-CL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Hubble </a:t>
            </a:r>
            <a:r>
              <a:rPr lang="es-CL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s-CL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8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7200"/>
            <a:ext cx="5521877" cy="5715000"/>
          </a:xfrm>
        </p:spPr>
      </p:pic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6084168" y="1556792"/>
            <a:ext cx="2843808" cy="52578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shows a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spherical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turbulent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falling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onto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solar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masses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BH.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accretion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onto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</a:t>
            </a:r>
            <a:r>
              <a:rPr lang="es-CL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300192" y="457200"/>
            <a:ext cx="2246784" cy="1066800"/>
          </a:xfrm>
        </p:spPr>
        <p:txBody>
          <a:bodyPr>
            <a:normAutofit/>
          </a:bodyPr>
          <a:lstStyle/>
          <a:p>
            <a:r>
              <a:rPr lang="es-CL" sz="24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Bonnell</a:t>
            </a:r>
            <a:r>
              <a:rPr lang="es-CL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Rice 2008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2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7" y="4009243"/>
            <a:ext cx="5291107" cy="24199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endParaRPr lang="en-US" dirty="0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Initially turbulent, uniform density and temperature of</a:t>
            </a:r>
            <a:r>
              <a:rPr lang="en-US" dirty="0" smtClean="0"/>
              <a:t>          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keplerian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Simulation (GADGET-3)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41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Hole Binary</a:t>
            </a:r>
            <a:endParaRPr lang="en-US">
              <a:solidFill>
                <a:srgbClr val="041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2" y="2265437"/>
            <a:ext cx="2360104" cy="36899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3604828"/>
            <a:ext cx="1025271" cy="232791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20" y="2267914"/>
            <a:ext cx="2308098" cy="368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5307722"/>
            <a:ext cx="2283510" cy="707886"/>
          </a:xfrm>
          <a:prstGeom prst="rect">
            <a:avLst/>
          </a:prstGeom>
          <a:noFill/>
          <a:ln w="25400"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Pericenter distance</a:t>
            </a:r>
          </a:p>
          <a:p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17" name="16 Imagen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08144"/>
            <a:ext cx="1451610" cy="2438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41446" y="4167814"/>
            <a:ext cx="1990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Eccentric bound</a:t>
            </a:r>
          </a:p>
          <a:p>
            <a:pPr algn="ctr"/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orbit</a:t>
            </a: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55" y="4863480"/>
            <a:ext cx="882015" cy="175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5576" y="4405504"/>
            <a:ext cx="864096" cy="39164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97830" y="5307722"/>
            <a:ext cx="2329888" cy="71356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4163"/>
            <a:ext cx="723138" cy="2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HBx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878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evolution of the angular momentum direction for the mini-discs</a:t>
            </a: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051557" y="3261214"/>
            <a:ext cx="144016" cy="1440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8" y="3711156"/>
            <a:ext cx="1354455" cy="22288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195573" y="3405230"/>
            <a:ext cx="270128" cy="32431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5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63303" y="1862643"/>
            <a:ext cx="1984248" cy="3733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Accretion rate and accreted mass onto the binary and each SMBH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Aligned orbits</a:t>
            </a:r>
            <a:endParaRPr lang="en-US" sz="200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5340"/>
            <a:ext cx="6248400" cy="4998720"/>
          </a:xfrm>
        </p:spPr>
      </p:pic>
      <p:grpSp>
        <p:nvGrpSpPr>
          <p:cNvPr id="7" name="6 Grupo"/>
          <p:cNvGrpSpPr/>
          <p:nvPr/>
        </p:nvGrpSpPr>
        <p:grpSpPr>
          <a:xfrm>
            <a:off x="3537671" y="1843020"/>
            <a:ext cx="1573616" cy="603086"/>
            <a:chOff x="3537671" y="1843020"/>
            <a:chExt cx="1573616" cy="603086"/>
          </a:xfrm>
        </p:grpSpPr>
        <p:sp>
          <p:nvSpPr>
            <p:cNvPr id="2" name="1 CuadroTexto"/>
            <p:cNvSpPr txBox="1"/>
            <p:nvPr/>
          </p:nvSpPr>
          <p:spPr>
            <a:xfrm>
              <a:off x="3697887" y="2045996"/>
              <a:ext cx="1413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dirty="0" err="1" smtClean="0">
                  <a:solidFill>
                    <a:schemeClr val="bg1"/>
                  </a:solidFill>
                </a:rPr>
                <a:t>cumulative</a:t>
              </a:r>
              <a:endParaRPr lang="es-CL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10"/>
            <p:cNvCxnSpPr/>
            <p:nvPr/>
          </p:nvCxnSpPr>
          <p:spPr>
            <a:xfrm flipH="1" flipV="1">
              <a:off x="3537671" y="1843020"/>
              <a:ext cx="270128" cy="32431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3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M_{\rm cloud}=10^6M_\odot\]&#10;&#10;&#10;\end{document}"/>
  <p:tag name="IGUANATEXSIZE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2000\; K\]&#10;&#10;&#10;\end{document}"/>
  <p:tag name="IGUANATEXSIZE" val="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M_{\rm BHB}=10^8 M_\odot\]&#10;&#10;&#10;\end{document}"/>
  <p:tag name="IGUANATEXSIZE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r_{\rm peri}\sim 0.3\;{\rm pc}\]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e\sim 0.98\]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q=1\]&#10;&#10;&#10;\end{document}"/>
  <p:tag name="IGUANATEXSIZE" val="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BHB}, L_{\rm cloud}\]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BHB}\]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[L_{\rm cloud}\]&#10;&#10;\end{document}"/>
  <p:tag name="IGUANATEXSIZE" val="2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6867</TotalTime>
  <Words>463</Words>
  <Application>Microsoft Office PowerPoint</Application>
  <PresentationFormat>Presentación en pantalla (4:3)</PresentationFormat>
  <Paragraphs>86</Paragraphs>
  <Slides>20</Slides>
  <Notes>0</Notes>
  <HiddenSlides>3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Paper</vt:lpstr>
      <vt:lpstr>Simulations of a cloud falling onto SMBH binaries: formation of discs</vt:lpstr>
      <vt:lpstr>Galaxy Mergers and Gas</vt:lpstr>
      <vt:lpstr>Binaries of SMBHs</vt:lpstr>
      <vt:lpstr>Gas and Binary Evolution</vt:lpstr>
      <vt:lpstr>Bonnell &amp; Rice 2008</vt:lpstr>
      <vt:lpstr>The Simulation (GADGET-3)</vt:lpstr>
      <vt:lpstr>Aligned Orbits</vt:lpstr>
      <vt:lpstr>Aligned orbits</vt:lpstr>
      <vt:lpstr>Aligned orbits</vt:lpstr>
      <vt:lpstr>Aligned orbits</vt:lpstr>
      <vt:lpstr>Perpendicular Orbits</vt:lpstr>
      <vt:lpstr>Perpendicular orbits</vt:lpstr>
      <vt:lpstr>Perpendicular orbits</vt:lpstr>
      <vt:lpstr>Perpendicular orbits</vt:lpstr>
      <vt:lpstr>Counter-aligned Orbits</vt:lpstr>
      <vt:lpstr>Counter-aligned orbits</vt:lpstr>
      <vt:lpstr>Counter-aligned orbits</vt:lpstr>
      <vt:lpstr>Counter-aligned orbits</vt:lpstr>
      <vt:lpstr>To take home!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 simulations of a molecular cloud falling into single and binary SMBHs</dc:title>
  <dc:creator>Felipe</dc:creator>
  <cp:lastModifiedBy>Felipe</cp:lastModifiedBy>
  <cp:revision>275</cp:revision>
  <dcterms:created xsi:type="dcterms:W3CDTF">2013-07-05T00:20:51Z</dcterms:created>
  <dcterms:modified xsi:type="dcterms:W3CDTF">2014-08-25T12:16:48Z</dcterms:modified>
</cp:coreProperties>
</file>