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324" r:id="rId3"/>
    <p:sldId id="258" r:id="rId4"/>
    <p:sldId id="327" r:id="rId5"/>
    <p:sldId id="311" r:id="rId6"/>
    <p:sldId id="325" r:id="rId7"/>
    <p:sldId id="321" r:id="rId8"/>
    <p:sldId id="274" r:id="rId9"/>
    <p:sldId id="282" r:id="rId10"/>
    <p:sldId id="307" r:id="rId11"/>
    <p:sldId id="308" r:id="rId12"/>
    <p:sldId id="322" r:id="rId13"/>
    <p:sldId id="326" r:id="rId14"/>
    <p:sldId id="323" r:id="rId1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AE6"/>
    <a:srgbClr val="0315BD"/>
    <a:srgbClr val="1EB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8CEBCBF-54BB-4A46-B62E-AC56F8CBB2DB}" type="datetimeFigureOut">
              <a:rPr lang="es-CL" smtClean="0"/>
              <a:t>14-01-2014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ACD4542-9C10-4CD8-913D-05C73E82F8DB}" type="slidenum">
              <a:rPr lang="es-CL" smtClean="0"/>
              <a:t>‹#›</a:t>
            </a:fld>
            <a:endParaRPr lang="es-CL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43820"/>
            <a:ext cx="8305800" cy="181742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Felipe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Garrido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Jorge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Cuadra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PUC, Chile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 SOCHIAS Annual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eeting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2014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Simulations of a molecular cloud falling into binary SMBHs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04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Perpendicular Orbits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BHBxz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8454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04248" y="1663472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smtClean="0"/>
              <a:t>Time evolution of the angular momentum direction for the mini-discs</a:t>
            </a:r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mtClean="0">
                <a:solidFill>
                  <a:schemeClr val="tx2">
                    <a:lumMod val="75000"/>
                  </a:schemeClr>
                </a:solidFill>
              </a:rPr>
              <a:t>Perpendicular orbits</a:t>
            </a:r>
            <a:endParaRPr lang="en-US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051557" y="3261214"/>
            <a:ext cx="144016" cy="1440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91880" y="1844824"/>
            <a:ext cx="144016" cy="1440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03" y="1556792"/>
            <a:ext cx="581025" cy="213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04" y="2996952"/>
            <a:ext cx="624840" cy="2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Counter-aligned Orbits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BHB-x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35087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04248" y="1700808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smtClean="0"/>
              <a:t>Eccentricity evolution of the gas particles.</a:t>
            </a:r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Counter-aligned orbits</a:t>
            </a:r>
            <a:endParaRPr lang="en-US" sz="200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825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41A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take home!</a:t>
            </a:r>
            <a:endParaRPr lang="en-US">
              <a:solidFill>
                <a:srgbClr val="041A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relative orientations between cloud and binary produce very different configurations: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aligned “mini” discs,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misaligned “mini” discs,</a:t>
            </a:r>
          </a:p>
          <a:p>
            <a:pPr lvl="1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circumbinary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counter-rotating disc (ring?).</a:t>
            </a:r>
          </a:p>
          <a:p>
            <a:pPr marL="365760" lvl="1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 on the fate and possible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observability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merging black holes.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62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Binaries of SMBHs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3538736" cy="4572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Supermassive Black Holes (SMBHs) at the center of most massive galaxies.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Galaxy mergers will lead eventually to the formation SMBH binaries.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 Black Holes merge?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43809"/>
            <a:ext cx="4855518" cy="3645431"/>
          </a:xfrm>
        </p:spPr>
      </p:pic>
      <p:sp>
        <p:nvSpPr>
          <p:cNvPr id="6" name="TextBox 5"/>
          <p:cNvSpPr txBox="1"/>
          <p:nvPr/>
        </p:nvSpPr>
        <p:spPr>
          <a:xfrm>
            <a:off x="6754005" y="5621178"/>
            <a:ext cx="216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Mayer et al. 2007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66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Galaxy Mergers and Gas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5266928" cy="4572000"/>
          </a:xfrm>
        </p:spPr>
        <p:txBody>
          <a:bodyPr>
            <a:norm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two galaxies merge there are large amounts of gas funnelled to the center of the remnant.</a:t>
            </a:r>
          </a:p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large scale gas and the orbit plane are somewhat aligned.</a:t>
            </a:r>
          </a:p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Turbulence on the nuclear component can produce gas structures without any preferential direction.</a:t>
            </a:r>
            <a:endPara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84784"/>
            <a:ext cx="2285999" cy="4572000"/>
          </a:xfrm>
        </p:spPr>
      </p:pic>
      <p:sp>
        <p:nvSpPr>
          <p:cNvPr id="9" name="TextBox 8"/>
          <p:cNvSpPr txBox="1"/>
          <p:nvPr/>
        </p:nvSpPr>
        <p:spPr>
          <a:xfrm>
            <a:off x="6067402" y="6093296"/>
            <a:ext cx="2177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Mayer et al. 2008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2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is more efficient absorbing the angular momentum of the binary than stars.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with gas can drive the evolution of the SMBHs at parsec separations.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a luminous component.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the gas reaches the influence radius is not clear.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and Binary Evolution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4365104"/>
            <a:ext cx="3816424" cy="20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06" y="557972"/>
            <a:ext cx="5132642" cy="280517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7" y="3429000"/>
            <a:ext cx="5252818" cy="2863615"/>
          </a:xfr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5952759" y="3833664"/>
            <a:ext cx="2798084" cy="21876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“Ballistic accretion”</a:t>
            </a:r>
          </a:p>
          <a:p>
            <a:r>
              <a:rPr lang="en-US" sz="2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Turbulence randomize the direction of the accretion events.</a:t>
            </a:r>
          </a:p>
          <a:p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61748" y="692696"/>
            <a:ext cx="3014108" cy="28803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of Hobbs et al. (2011) to study the importance of velocity dispersion in the gas at large distances from the BH.</a:t>
            </a:r>
          </a:p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19673" y="224880"/>
            <a:ext cx="2577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turbulence</a:t>
            </a:r>
            <a:endParaRPr lang="en-US" sz="2000" b="1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2387" y="6237312"/>
            <a:ext cx="2103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turbulence</a:t>
            </a:r>
            <a:endParaRPr lang="en-US" sz="2000" b="1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2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7200"/>
            <a:ext cx="5521877" cy="5715000"/>
          </a:xfrm>
        </p:spPr>
      </p:pic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6084168" y="1556792"/>
            <a:ext cx="2843808" cy="52578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CL" sz="2000" dirty="0" err="1" smtClean="0"/>
              <a:t>This</a:t>
            </a:r>
            <a:r>
              <a:rPr lang="es-CL" sz="2000" dirty="0" smtClean="0"/>
              <a:t> </a:t>
            </a:r>
            <a:r>
              <a:rPr lang="es-CL" sz="2000" dirty="0" err="1" smtClean="0"/>
              <a:t>simulation</a:t>
            </a:r>
            <a:r>
              <a:rPr lang="es-CL" sz="2000" dirty="0" smtClean="0"/>
              <a:t> shows a </a:t>
            </a:r>
            <a:r>
              <a:rPr lang="es-CL" sz="2000" dirty="0" err="1" smtClean="0"/>
              <a:t>spherical</a:t>
            </a:r>
            <a:r>
              <a:rPr lang="es-CL" sz="2000" dirty="0" smtClean="0"/>
              <a:t>, </a:t>
            </a:r>
            <a:r>
              <a:rPr lang="es-CL" sz="2000" dirty="0" err="1" smtClean="0"/>
              <a:t>turbulent</a:t>
            </a:r>
            <a:r>
              <a:rPr lang="es-CL" sz="2000" dirty="0" smtClean="0"/>
              <a:t> </a:t>
            </a:r>
            <a:r>
              <a:rPr lang="es-CL" sz="2000" dirty="0" err="1" smtClean="0"/>
              <a:t>cloud</a:t>
            </a:r>
            <a:r>
              <a:rPr lang="es-CL" sz="2000" dirty="0" smtClean="0"/>
              <a:t> </a:t>
            </a:r>
            <a:r>
              <a:rPr lang="es-CL" sz="2000" dirty="0" err="1" smtClean="0"/>
              <a:t>falling</a:t>
            </a:r>
            <a:r>
              <a:rPr lang="es-CL" sz="2000" dirty="0" smtClean="0"/>
              <a:t> </a:t>
            </a:r>
            <a:r>
              <a:rPr lang="es-CL" sz="2000" dirty="0" err="1" smtClean="0"/>
              <a:t>with</a:t>
            </a:r>
            <a:r>
              <a:rPr lang="es-CL" sz="2000" dirty="0" smtClean="0"/>
              <a:t> </a:t>
            </a:r>
            <a:r>
              <a:rPr lang="es-CL" sz="2000" dirty="0" err="1" smtClean="0"/>
              <a:t>very</a:t>
            </a:r>
            <a:r>
              <a:rPr lang="es-CL" sz="2000" dirty="0" smtClean="0"/>
              <a:t> </a:t>
            </a:r>
            <a:r>
              <a:rPr lang="es-CL" sz="2000" dirty="0" err="1" smtClean="0"/>
              <a:t>low</a:t>
            </a:r>
            <a:r>
              <a:rPr lang="es-CL" sz="2000" dirty="0" smtClean="0"/>
              <a:t> </a:t>
            </a:r>
            <a:r>
              <a:rPr lang="es-CL" sz="2000" dirty="0" err="1" smtClean="0"/>
              <a:t>impact</a:t>
            </a:r>
            <a:r>
              <a:rPr lang="es-CL" sz="2000" dirty="0" smtClean="0"/>
              <a:t> </a:t>
            </a:r>
            <a:r>
              <a:rPr lang="es-CL" sz="2000" dirty="0" err="1" smtClean="0"/>
              <a:t>parameter</a:t>
            </a:r>
            <a:r>
              <a:rPr lang="es-CL" sz="2000" dirty="0" smtClean="0"/>
              <a:t> </a:t>
            </a:r>
            <a:r>
              <a:rPr lang="es-CL" sz="2000" dirty="0" err="1" smtClean="0"/>
              <a:t>onto</a:t>
            </a:r>
            <a:r>
              <a:rPr lang="es-CL" sz="2000" dirty="0" smtClean="0"/>
              <a:t> a </a:t>
            </a:r>
            <a:r>
              <a:rPr lang="es-CL" sz="2000" dirty="0" err="1" smtClean="0"/>
              <a:t>one</a:t>
            </a:r>
            <a:r>
              <a:rPr lang="es-CL" sz="2000" dirty="0" smtClean="0"/>
              <a:t> </a:t>
            </a:r>
            <a:r>
              <a:rPr lang="es-CL" sz="2000" dirty="0" err="1" smtClean="0"/>
              <a:t>million</a:t>
            </a:r>
            <a:r>
              <a:rPr lang="es-CL" sz="2000" dirty="0" smtClean="0"/>
              <a:t> solar </a:t>
            </a:r>
            <a:r>
              <a:rPr lang="es-CL" sz="2000" dirty="0" err="1" smtClean="0"/>
              <a:t>masses</a:t>
            </a:r>
            <a:r>
              <a:rPr lang="es-CL" sz="2000" dirty="0" smtClean="0"/>
              <a:t> BH.</a:t>
            </a: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Our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work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model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one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these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accretion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events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onto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binary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black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</a:rPr>
              <a:t>hole</a:t>
            </a:r>
            <a:r>
              <a:rPr lang="es-CL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300192" y="457200"/>
            <a:ext cx="2246784" cy="1066800"/>
          </a:xfrm>
        </p:spPr>
        <p:txBody>
          <a:bodyPr>
            <a:normAutofit/>
          </a:bodyPr>
          <a:lstStyle/>
          <a:p>
            <a:r>
              <a:rPr lang="es-CL" sz="24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Bonnell</a:t>
            </a:r>
            <a:r>
              <a:rPr lang="es-CL" sz="2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Rice 2008</a:t>
            </a:r>
            <a:endParaRPr lang="en-US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2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41A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endParaRPr lang="en-US" dirty="0">
              <a:solidFill>
                <a:srgbClr val="041A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Initially turbulent, uniform density and temperature of</a:t>
            </a:r>
            <a:r>
              <a:rPr lang="en-US" smtClean="0"/>
              <a:t>            . 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keplerian</a:t>
            </a: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orbit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Simulation (GADGET-3)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41A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Hole Binary</a:t>
            </a:r>
            <a:endParaRPr lang="en-US">
              <a:solidFill>
                <a:srgbClr val="041A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2" y="2265437"/>
            <a:ext cx="2360104" cy="371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04827"/>
            <a:ext cx="849439" cy="2327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20" y="2267914"/>
            <a:ext cx="2308098" cy="368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61783"/>
            <a:ext cx="5544616" cy="23195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4208" y="5307722"/>
            <a:ext cx="2283510" cy="707886"/>
          </a:xfrm>
          <a:prstGeom prst="rect">
            <a:avLst/>
          </a:prstGeom>
          <a:noFill/>
          <a:ln w="25400"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Pericenter distance</a:t>
            </a:r>
          </a:p>
          <a:p>
            <a:r>
              <a:rPr lang="en-US" sz="2000" smtClean="0"/>
              <a:t> </a:t>
            </a:r>
            <a:endParaRPr lang="en-US" sz="200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73" y="5708144"/>
            <a:ext cx="1577340" cy="2476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41446" y="4167814"/>
            <a:ext cx="1990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Eccentric bound</a:t>
            </a:r>
          </a:p>
          <a:p>
            <a:pPr algn="ctr"/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orbit</a:t>
            </a:r>
            <a:endParaRPr lang="en-US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955" y="4863480"/>
            <a:ext cx="882015" cy="175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27584" y="4275820"/>
            <a:ext cx="864096" cy="39164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97830" y="5307722"/>
            <a:ext cx="2329888" cy="71356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84163"/>
            <a:ext cx="723138" cy="28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Aligned Orbits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BHBx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8786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63303" y="1862643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evolution of the angular momentum direction for the mini-discs</a:t>
            </a:r>
            <a:endParaRPr lang="en-US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Aligned orbits</a:t>
            </a:r>
            <a:endParaRPr lang="en-US" sz="200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051557" y="3261214"/>
            <a:ext cx="144016" cy="1440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48" y="3711156"/>
            <a:ext cx="1354455" cy="22288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5195573" y="3405230"/>
            <a:ext cx="270128" cy="324313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5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M_{\rm cloud}=10^4M_\odot\]&#10;&#10;&#10;\end{document}"/>
  <p:tag name="IGUANATEXSIZE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100\; K\]&#10;&#10;&#10;\end{document}"/>
  <p:tag name="IGUANATEXSIZE" val="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M_{\rm BHB}=10^6 M_\odot\]&#10;&#10;&#10;\end{document}"/>
  <p:tag name="IGUANATEXSIZE" val="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[r_{\rm peri}\sim 0.07\;{\rm pc}\]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[e\sim 0.98\]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q=1\]&#10;&#10;&#10;\end{document}"/>
  <p:tag name="IGUANATEXSIZE" val="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[L_{\rm BHB}, L_{\rm cloud}\]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[L_{\rm BHB}\]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[L_{\rm cloud}\]&#10;&#10;\end{document}"/>
  <p:tag name="IGUANATEXSIZE" val="2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5841</TotalTime>
  <Words>366</Words>
  <Application>Microsoft Office PowerPoint</Application>
  <PresentationFormat>On-screen Show (4:3)</PresentationFormat>
  <Paragraphs>59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Paper</vt:lpstr>
      <vt:lpstr>Simulations of a molecular cloud falling into binary SMBHs </vt:lpstr>
      <vt:lpstr>Binaries of SMBHs</vt:lpstr>
      <vt:lpstr>Galaxy Mergers and Gas</vt:lpstr>
      <vt:lpstr>Gas and Binary Evolution</vt:lpstr>
      <vt:lpstr>PowerPoint Presentation</vt:lpstr>
      <vt:lpstr>Bonnell &amp; Rice 2008</vt:lpstr>
      <vt:lpstr>The Simulation (GADGET-3)</vt:lpstr>
      <vt:lpstr>Aligned Orbits</vt:lpstr>
      <vt:lpstr>Aligned orbits</vt:lpstr>
      <vt:lpstr>Perpendicular Orbits</vt:lpstr>
      <vt:lpstr>Perpendicular orbits</vt:lpstr>
      <vt:lpstr>Counter-aligned Orbits</vt:lpstr>
      <vt:lpstr>Counter-aligned orbits</vt:lpstr>
      <vt:lpstr>To take home!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 simulations of a molecular cloud falling into single and binary SMBHs</dc:title>
  <dc:creator>Felipe</dc:creator>
  <cp:lastModifiedBy>Felipe</cp:lastModifiedBy>
  <cp:revision>228</cp:revision>
  <dcterms:created xsi:type="dcterms:W3CDTF">2013-07-05T00:20:51Z</dcterms:created>
  <dcterms:modified xsi:type="dcterms:W3CDTF">2014-01-14T15:17:20Z</dcterms:modified>
</cp:coreProperties>
</file>