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303" r:id="rId3"/>
    <p:sldId id="306" r:id="rId4"/>
    <p:sldId id="320" r:id="rId5"/>
    <p:sldId id="313" r:id="rId6"/>
    <p:sldId id="314" r:id="rId7"/>
    <p:sldId id="315" r:id="rId8"/>
    <p:sldId id="317" r:id="rId9"/>
    <p:sldId id="318" r:id="rId10"/>
    <p:sldId id="319" r:id="rId11"/>
    <p:sldId id="258" r:id="rId12"/>
    <p:sldId id="311" r:id="rId13"/>
    <p:sldId id="312" r:id="rId14"/>
    <p:sldId id="293" r:id="rId15"/>
    <p:sldId id="305" r:id="rId16"/>
    <p:sldId id="302" r:id="rId17"/>
    <p:sldId id="274" r:id="rId18"/>
    <p:sldId id="282" r:id="rId19"/>
    <p:sldId id="307" r:id="rId20"/>
    <p:sldId id="308" r:id="rId21"/>
    <p:sldId id="304" r:id="rId22"/>
    <p:sldId id="309" r:id="rId23"/>
    <p:sldId id="310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CEBCBF-54BB-4A46-B62E-AC56F8CBB2DB}" type="datetimeFigureOut">
              <a:rPr lang="es-CL" smtClean="0"/>
              <a:t>14-01-2014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ACD4542-9C10-4CD8-913D-05C73E82F8DB}" type="slidenum">
              <a:rPr lang="es-CL" smtClean="0"/>
              <a:t>‹#›</a:t>
            </a:fld>
            <a:endParaRPr lang="es-CL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21.png"/><Relationship Id="rId5" Type="http://schemas.openxmlformats.org/officeDocument/2006/relationships/tags" Target="../tags/tag6.xml"/><Relationship Id="rId10" Type="http://schemas.openxmlformats.org/officeDocument/2006/relationships/image" Target="../media/image20.png"/><Relationship Id="rId4" Type="http://schemas.openxmlformats.org/officeDocument/2006/relationships/tags" Target="../tags/tag5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43820"/>
            <a:ext cx="8305800" cy="18174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Felipe </a:t>
            </a:r>
            <a:r>
              <a:rPr lang="en-US" dirty="0" err="1" smtClean="0"/>
              <a:t>Garrido</a:t>
            </a:r>
            <a:r>
              <a:rPr lang="en-US" dirty="0" smtClean="0"/>
              <a:t> </a:t>
            </a:r>
            <a:r>
              <a:rPr lang="en-US" dirty="0" err="1" smtClean="0"/>
              <a:t>Goicovic</a:t>
            </a:r>
            <a:endParaRPr lang="en-US" dirty="0" smtClean="0"/>
          </a:p>
          <a:p>
            <a:r>
              <a:rPr lang="es-CL" dirty="0" smtClean="0"/>
              <a:t>Supervisor: Jorge Cuadra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PhD thesis project</a:t>
            </a:r>
          </a:p>
          <a:p>
            <a:r>
              <a:rPr lang="en-US" dirty="0" smtClean="0"/>
              <a:t>January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of a molecular cloud falling into single and binary SMBHs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Nixon (2012) </a:t>
            </a:r>
            <a:r>
              <a:rPr lang="es-CL" dirty="0" err="1" smtClean="0"/>
              <a:t>studied</a:t>
            </a:r>
            <a:r>
              <a:rPr lang="es-CL" dirty="0" smtClean="0"/>
              <a:t> discs </a:t>
            </a:r>
            <a:r>
              <a:rPr lang="es-CL" dirty="0" err="1" smtClean="0"/>
              <a:t>formed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random</a:t>
            </a:r>
            <a:r>
              <a:rPr lang="es-CL" dirty="0" smtClean="0"/>
              <a:t> </a:t>
            </a:r>
            <a:r>
              <a:rPr lang="es-CL" dirty="0" err="1" smtClean="0"/>
              <a:t>orientations</a:t>
            </a:r>
            <a:r>
              <a:rPr lang="es-CL" dirty="0" smtClean="0"/>
              <a:t>.</a:t>
            </a:r>
          </a:p>
          <a:p>
            <a:r>
              <a:rPr lang="es-CL" dirty="0" smtClean="0"/>
              <a:t>A </a:t>
            </a:r>
            <a:r>
              <a:rPr lang="es-CL" dirty="0" err="1" smtClean="0"/>
              <a:t>chaotic</a:t>
            </a:r>
            <a:r>
              <a:rPr lang="es-CL" dirty="0" smtClean="0"/>
              <a:t> </a:t>
            </a:r>
            <a:r>
              <a:rPr lang="es-CL" dirty="0" err="1" smtClean="0"/>
              <a:t>accretion</a:t>
            </a:r>
            <a:r>
              <a:rPr lang="es-CL" dirty="0" smtClean="0"/>
              <a:t> </a:t>
            </a:r>
            <a:r>
              <a:rPr lang="es-CL" dirty="0" err="1" smtClean="0"/>
              <a:t>event</a:t>
            </a:r>
            <a:r>
              <a:rPr lang="es-CL" dirty="0" smtClean="0"/>
              <a:t> </a:t>
            </a:r>
            <a:r>
              <a:rPr lang="es-CL" dirty="0" err="1" smtClean="0"/>
              <a:t>will</a:t>
            </a:r>
            <a:r>
              <a:rPr lang="es-CL" dirty="0" smtClean="0"/>
              <a:t> </a:t>
            </a:r>
            <a:r>
              <a:rPr lang="es-CL" dirty="0" err="1" smtClean="0"/>
              <a:t>result</a:t>
            </a:r>
            <a:r>
              <a:rPr lang="es-CL" dirty="0" smtClean="0"/>
              <a:t> </a:t>
            </a:r>
            <a:r>
              <a:rPr lang="es-CL" smtClean="0"/>
              <a:t>in a disc </a:t>
            </a:r>
            <a:r>
              <a:rPr lang="es-CL" dirty="0" err="1" smtClean="0"/>
              <a:t>either</a:t>
            </a:r>
            <a:r>
              <a:rPr lang="es-CL" dirty="0" smtClean="0"/>
              <a:t> </a:t>
            </a:r>
            <a:r>
              <a:rPr lang="es-CL" dirty="0" err="1" smtClean="0"/>
              <a:t>prograde</a:t>
            </a:r>
            <a:r>
              <a:rPr lang="es-CL" dirty="0" smtClean="0"/>
              <a:t> </a:t>
            </a:r>
            <a:r>
              <a:rPr lang="es-CL" dirty="0" err="1" smtClean="0"/>
              <a:t>or</a:t>
            </a:r>
            <a:r>
              <a:rPr lang="es-CL" dirty="0" smtClean="0"/>
              <a:t> retrograde.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Prograde</a:t>
            </a:r>
            <a:r>
              <a:rPr lang="es-CL" dirty="0" smtClean="0"/>
              <a:t> vs. </a:t>
            </a:r>
            <a:r>
              <a:rPr lang="es-CL" dirty="0"/>
              <a:t>Retrograde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1127"/>
            <a:ext cx="6192688" cy="310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Gas-</a:t>
            </a:r>
            <a:r>
              <a:rPr lang="es-CL" dirty="0" err="1" smtClean="0"/>
              <a:t>rich</a:t>
            </a:r>
            <a:r>
              <a:rPr lang="es-CL" dirty="0" smtClean="0"/>
              <a:t> </a:t>
            </a:r>
            <a:r>
              <a:rPr lang="es-CL" dirty="0" err="1" smtClean="0"/>
              <a:t>merger</a:t>
            </a:r>
            <a:r>
              <a:rPr lang="es-CL" dirty="0" smtClean="0"/>
              <a:t> and BH </a:t>
            </a:r>
            <a:r>
              <a:rPr lang="es-CL" dirty="0" err="1" smtClean="0"/>
              <a:t>accretion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906888" cy="4572000"/>
          </a:xfrm>
        </p:spPr>
        <p:txBody>
          <a:bodyPr>
            <a:normAutofit lnSpcReduction="10000"/>
          </a:bodyPr>
          <a:lstStyle/>
          <a:p>
            <a:r>
              <a:rPr lang="es-CL" dirty="0" err="1" smtClean="0"/>
              <a:t>During</a:t>
            </a:r>
            <a:r>
              <a:rPr lang="es-CL" dirty="0" smtClean="0"/>
              <a:t> a </a:t>
            </a:r>
            <a:r>
              <a:rPr lang="es-CL" dirty="0" err="1" smtClean="0"/>
              <a:t>galaxy</a:t>
            </a:r>
            <a:r>
              <a:rPr lang="es-CL" dirty="0" smtClean="0"/>
              <a:t> </a:t>
            </a:r>
            <a:r>
              <a:rPr lang="es-CL" dirty="0" err="1" smtClean="0"/>
              <a:t>merger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large</a:t>
            </a:r>
            <a:r>
              <a:rPr lang="es-CL" dirty="0" smtClean="0"/>
              <a:t> </a:t>
            </a:r>
            <a:r>
              <a:rPr lang="es-CL" dirty="0" err="1" smtClean="0"/>
              <a:t>scale</a:t>
            </a:r>
            <a:r>
              <a:rPr lang="es-CL" dirty="0" smtClean="0"/>
              <a:t> gas and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binary</a:t>
            </a:r>
            <a:r>
              <a:rPr lang="es-CL" dirty="0" smtClean="0"/>
              <a:t> are </a:t>
            </a:r>
            <a:r>
              <a:rPr lang="es-CL" dirty="0" err="1" smtClean="0"/>
              <a:t>somewhat</a:t>
            </a:r>
            <a:r>
              <a:rPr lang="es-CL" dirty="0" smtClean="0"/>
              <a:t> </a:t>
            </a:r>
            <a:r>
              <a:rPr lang="es-CL" dirty="0" err="1" smtClean="0"/>
              <a:t>aligned</a:t>
            </a:r>
            <a:r>
              <a:rPr lang="es-CL" dirty="0" smtClean="0"/>
              <a:t> (</a:t>
            </a:r>
            <a:r>
              <a:rPr lang="es-CL" dirty="0" err="1" smtClean="0"/>
              <a:t>Dotti</a:t>
            </a:r>
            <a:r>
              <a:rPr lang="es-CL" dirty="0" smtClean="0"/>
              <a:t> et al. 2006).</a:t>
            </a:r>
          </a:p>
          <a:p>
            <a:r>
              <a:rPr lang="es-CL" dirty="0" err="1" smtClean="0"/>
              <a:t>Turbulence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nuclear </a:t>
            </a:r>
            <a:r>
              <a:rPr lang="es-CL" dirty="0" err="1" smtClean="0"/>
              <a:t>component</a:t>
            </a:r>
            <a:r>
              <a:rPr lang="es-CL" dirty="0" smtClean="0"/>
              <a:t> (Mayer et al. 2007) can produce </a:t>
            </a:r>
            <a:r>
              <a:rPr lang="es-CL" dirty="0" err="1" smtClean="0"/>
              <a:t>accretion</a:t>
            </a:r>
            <a:r>
              <a:rPr lang="es-CL" dirty="0" smtClean="0"/>
              <a:t> </a:t>
            </a:r>
            <a:r>
              <a:rPr lang="es-CL" dirty="0" err="1" smtClean="0"/>
              <a:t>without</a:t>
            </a:r>
            <a:r>
              <a:rPr lang="es-CL" dirty="0" smtClean="0"/>
              <a:t> </a:t>
            </a:r>
            <a:r>
              <a:rPr lang="es-CL" dirty="0" err="1" smtClean="0"/>
              <a:t>any</a:t>
            </a:r>
            <a:r>
              <a:rPr lang="es-CL" dirty="0" smtClean="0"/>
              <a:t> </a:t>
            </a:r>
            <a:r>
              <a:rPr lang="es-CL" dirty="0" err="1" smtClean="0"/>
              <a:t>strong</a:t>
            </a:r>
            <a:r>
              <a:rPr lang="es-CL" dirty="0" smtClean="0"/>
              <a:t> </a:t>
            </a:r>
            <a:r>
              <a:rPr lang="es-CL" dirty="0" err="1" smtClean="0"/>
              <a:t>preferential</a:t>
            </a:r>
            <a:r>
              <a:rPr lang="es-CL" dirty="0" smtClean="0"/>
              <a:t> </a:t>
            </a:r>
            <a:r>
              <a:rPr lang="es-CL" dirty="0" err="1" smtClean="0"/>
              <a:t>direction</a:t>
            </a:r>
            <a:r>
              <a:rPr lang="es-CL" dirty="0" smtClean="0"/>
              <a:t>.</a:t>
            </a:r>
          </a:p>
          <a:p>
            <a:r>
              <a:rPr lang="es-CL" dirty="0" smtClean="0"/>
              <a:t>“</a:t>
            </a:r>
            <a:r>
              <a:rPr lang="es-CL" dirty="0" err="1" smtClean="0"/>
              <a:t>Chaotic</a:t>
            </a:r>
            <a:r>
              <a:rPr lang="es-CL" dirty="0" smtClean="0"/>
              <a:t> </a:t>
            </a:r>
            <a:r>
              <a:rPr lang="es-CL" dirty="0" err="1" smtClean="0"/>
              <a:t>accretion</a:t>
            </a:r>
            <a:r>
              <a:rPr lang="es-CL" dirty="0" smtClean="0"/>
              <a:t> </a:t>
            </a:r>
            <a:r>
              <a:rPr lang="es-CL" dirty="0" err="1" smtClean="0"/>
              <a:t>scenario</a:t>
            </a:r>
            <a:r>
              <a:rPr lang="es-CL" dirty="0" smtClean="0"/>
              <a:t>” (King &amp; </a:t>
            </a:r>
            <a:r>
              <a:rPr lang="es-CL" dirty="0" err="1" smtClean="0"/>
              <a:t>Pringle</a:t>
            </a:r>
            <a:r>
              <a:rPr lang="es-CL" dirty="0" smtClean="0"/>
              <a:t> 2006)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24000"/>
            <a:ext cx="2285999" cy="4572000"/>
          </a:xfrm>
        </p:spPr>
      </p:pic>
      <p:sp>
        <p:nvSpPr>
          <p:cNvPr id="9" name="TextBox 8"/>
          <p:cNvSpPr txBox="1"/>
          <p:nvPr/>
        </p:nvSpPr>
        <p:spPr>
          <a:xfrm>
            <a:off x="6156176" y="6165304"/>
            <a:ext cx="186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Mayer et al.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5281397" cy="288647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6"/>
            <a:ext cx="5252818" cy="2863615"/>
          </a:xfr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77772" y="4005064"/>
            <a:ext cx="2798084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200" dirty="0" smtClean="0"/>
              <a:t>“</a:t>
            </a:r>
            <a:r>
              <a:rPr lang="es-CL" sz="2200" dirty="0" err="1" smtClean="0"/>
              <a:t>Ballistic</a:t>
            </a:r>
            <a:r>
              <a:rPr lang="es-CL" sz="2200" dirty="0" smtClean="0"/>
              <a:t> </a:t>
            </a:r>
            <a:r>
              <a:rPr lang="es-CL" sz="2200" dirty="0" err="1" smtClean="0"/>
              <a:t>accretion</a:t>
            </a:r>
            <a:r>
              <a:rPr lang="es-CL" sz="2200" dirty="0" smtClean="0"/>
              <a:t>”</a:t>
            </a:r>
          </a:p>
          <a:p>
            <a:r>
              <a:rPr lang="es-CL" sz="2200" dirty="0" err="1" smtClean="0"/>
              <a:t>Turbulence</a:t>
            </a:r>
            <a:r>
              <a:rPr lang="es-CL" sz="2200" dirty="0" smtClean="0"/>
              <a:t> </a:t>
            </a:r>
            <a:r>
              <a:rPr lang="es-CL" sz="2200" dirty="0" err="1" smtClean="0"/>
              <a:t>randomize</a:t>
            </a:r>
            <a:r>
              <a:rPr lang="es-CL" sz="2200" dirty="0" smtClean="0"/>
              <a:t> </a:t>
            </a:r>
            <a:r>
              <a:rPr lang="es-CL" sz="2200" dirty="0" err="1" smtClean="0"/>
              <a:t>the</a:t>
            </a:r>
            <a:r>
              <a:rPr lang="es-CL" sz="2200" dirty="0" smtClean="0"/>
              <a:t> </a:t>
            </a:r>
            <a:r>
              <a:rPr lang="es-CL" sz="2200" dirty="0" err="1" smtClean="0"/>
              <a:t>direction</a:t>
            </a:r>
            <a:r>
              <a:rPr lang="es-CL" sz="2200" dirty="0" smtClean="0"/>
              <a:t> of </a:t>
            </a:r>
            <a:r>
              <a:rPr lang="es-CL" sz="2200" dirty="0" err="1" smtClean="0"/>
              <a:t>the</a:t>
            </a:r>
            <a:r>
              <a:rPr lang="es-CL" sz="2200" dirty="0" smtClean="0"/>
              <a:t> </a:t>
            </a:r>
            <a:r>
              <a:rPr lang="es-CL" sz="2200" dirty="0" err="1" smtClean="0"/>
              <a:t>accretion</a:t>
            </a:r>
            <a:r>
              <a:rPr lang="es-CL" sz="2200" dirty="0" smtClean="0"/>
              <a:t> </a:t>
            </a:r>
            <a:r>
              <a:rPr lang="es-CL" sz="2200" dirty="0" err="1" smtClean="0"/>
              <a:t>events</a:t>
            </a:r>
            <a:r>
              <a:rPr lang="es-CL" sz="2200" dirty="0" smtClean="0"/>
              <a:t>.</a:t>
            </a:r>
          </a:p>
          <a:p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781034" y="656750"/>
            <a:ext cx="3014108" cy="3312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200" dirty="0" err="1" smtClean="0"/>
              <a:t>Simulation</a:t>
            </a:r>
            <a:r>
              <a:rPr lang="es-CL" sz="2200" dirty="0" smtClean="0"/>
              <a:t> of </a:t>
            </a:r>
            <a:r>
              <a:rPr lang="es-CL" sz="2200" dirty="0" err="1" smtClean="0"/>
              <a:t>Hobbs</a:t>
            </a:r>
            <a:r>
              <a:rPr lang="es-CL" sz="2200" dirty="0" smtClean="0"/>
              <a:t> et al. (2011) </a:t>
            </a:r>
            <a:r>
              <a:rPr lang="es-CL" sz="2200" dirty="0" err="1" smtClean="0"/>
              <a:t>to</a:t>
            </a:r>
            <a:r>
              <a:rPr lang="es-CL" sz="2200" dirty="0" smtClean="0"/>
              <a:t> </a:t>
            </a:r>
            <a:r>
              <a:rPr lang="es-CL" sz="2200" dirty="0" err="1" smtClean="0"/>
              <a:t>quantify</a:t>
            </a:r>
            <a:r>
              <a:rPr lang="es-CL" sz="2200" dirty="0" smtClean="0"/>
              <a:t> </a:t>
            </a:r>
            <a:r>
              <a:rPr lang="es-CL" sz="2200" dirty="0" err="1" smtClean="0"/>
              <a:t>the</a:t>
            </a:r>
            <a:r>
              <a:rPr lang="es-CL" sz="2200" dirty="0" smtClean="0"/>
              <a:t> </a:t>
            </a:r>
            <a:r>
              <a:rPr lang="es-CL" sz="2200" dirty="0" err="1" smtClean="0"/>
              <a:t>importance</a:t>
            </a:r>
            <a:r>
              <a:rPr lang="es-CL" sz="2200" dirty="0" smtClean="0"/>
              <a:t> of </a:t>
            </a:r>
            <a:r>
              <a:rPr lang="es-CL" sz="2200" dirty="0" err="1" smtClean="0"/>
              <a:t>velocity</a:t>
            </a:r>
            <a:r>
              <a:rPr lang="es-CL" sz="2200" dirty="0" smtClean="0"/>
              <a:t> </a:t>
            </a:r>
            <a:r>
              <a:rPr lang="es-CL" sz="2200" dirty="0" err="1" smtClean="0"/>
              <a:t>dispersion</a:t>
            </a:r>
            <a:r>
              <a:rPr lang="es-CL" sz="2200" dirty="0" smtClean="0"/>
              <a:t> in </a:t>
            </a:r>
            <a:r>
              <a:rPr lang="es-CL" sz="2200" dirty="0" err="1" smtClean="0"/>
              <a:t>the</a:t>
            </a:r>
            <a:r>
              <a:rPr lang="es-CL" sz="2200" dirty="0" smtClean="0"/>
              <a:t> gas at </a:t>
            </a:r>
            <a:r>
              <a:rPr lang="es-CL" sz="2200" dirty="0" err="1" smtClean="0"/>
              <a:t>relatively</a:t>
            </a:r>
            <a:r>
              <a:rPr lang="es-CL" sz="2200" dirty="0" smtClean="0"/>
              <a:t> </a:t>
            </a:r>
            <a:r>
              <a:rPr lang="es-CL" sz="2200" dirty="0" err="1" smtClean="0"/>
              <a:t>large</a:t>
            </a:r>
            <a:r>
              <a:rPr lang="es-CL" sz="2200" dirty="0" smtClean="0"/>
              <a:t> </a:t>
            </a:r>
            <a:r>
              <a:rPr lang="es-CL" sz="2200" dirty="0" err="1" smtClean="0"/>
              <a:t>distances</a:t>
            </a:r>
            <a:r>
              <a:rPr lang="es-CL" sz="2200" dirty="0" smtClean="0"/>
              <a:t> </a:t>
            </a:r>
            <a:r>
              <a:rPr lang="es-CL" sz="2200" dirty="0" err="1" smtClean="0"/>
              <a:t>from</a:t>
            </a:r>
            <a:r>
              <a:rPr lang="es-CL" sz="2200" dirty="0" smtClean="0"/>
              <a:t> </a:t>
            </a:r>
            <a:r>
              <a:rPr lang="es-CL" sz="2200" dirty="0" err="1" smtClean="0"/>
              <a:t>the</a:t>
            </a:r>
            <a:r>
              <a:rPr lang="es-CL" sz="2200" dirty="0" smtClean="0"/>
              <a:t> BH.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One</a:t>
            </a:r>
            <a:r>
              <a:rPr lang="es-CL" dirty="0" smtClean="0"/>
              <a:t> </a:t>
            </a:r>
            <a:r>
              <a:rPr lang="es-CL" dirty="0" err="1" smtClean="0"/>
              <a:t>possible</a:t>
            </a:r>
            <a:r>
              <a:rPr lang="es-CL" dirty="0" smtClean="0"/>
              <a:t> </a:t>
            </a:r>
            <a:r>
              <a:rPr lang="es-CL" dirty="0" err="1" smtClean="0"/>
              <a:t>answer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last</a:t>
            </a:r>
            <a:r>
              <a:rPr lang="es-CL" dirty="0" smtClean="0"/>
              <a:t> parsec </a:t>
            </a:r>
            <a:r>
              <a:rPr lang="es-CL" dirty="0" err="1" smtClean="0"/>
              <a:t>problem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interaction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a </a:t>
            </a:r>
            <a:r>
              <a:rPr lang="es-CL" dirty="0" err="1" smtClean="0"/>
              <a:t>circumbinary</a:t>
            </a:r>
            <a:r>
              <a:rPr lang="es-CL" dirty="0" smtClean="0"/>
              <a:t> disc. </a:t>
            </a:r>
            <a:r>
              <a:rPr lang="es-CL" dirty="0" err="1" smtClean="0"/>
              <a:t>However</a:t>
            </a:r>
            <a:r>
              <a:rPr lang="es-CL" dirty="0" smtClean="0"/>
              <a:t>,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formation</a:t>
            </a:r>
            <a:r>
              <a:rPr lang="es-CL" dirty="0" smtClean="0"/>
              <a:t> </a:t>
            </a:r>
            <a:r>
              <a:rPr lang="es-CL" dirty="0" err="1" smtClean="0"/>
              <a:t>mechanism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still</a:t>
            </a:r>
            <a:r>
              <a:rPr lang="es-CL" dirty="0" smtClean="0"/>
              <a:t> </a:t>
            </a:r>
            <a:r>
              <a:rPr lang="es-CL" dirty="0" err="1" smtClean="0"/>
              <a:t>unclear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There</a:t>
            </a:r>
            <a:r>
              <a:rPr lang="es-CL" dirty="0" smtClean="0"/>
              <a:t> </a:t>
            </a:r>
            <a:r>
              <a:rPr lang="es-CL" dirty="0" err="1" smtClean="0"/>
              <a:t>have</a:t>
            </a:r>
            <a:r>
              <a:rPr lang="es-CL" dirty="0" smtClean="0"/>
              <a:t> </a:t>
            </a:r>
            <a:r>
              <a:rPr lang="es-CL" dirty="0" err="1" smtClean="0"/>
              <a:t>been</a:t>
            </a:r>
            <a:r>
              <a:rPr lang="es-CL" dirty="0" smtClean="0"/>
              <a:t> </a:t>
            </a:r>
            <a:r>
              <a:rPr lang="es-CL" dirty="0" err="1" smtClean="0"/>
              <a:t>several</a:t>
            </a:r>
            <a:r>
              <a:rPr lang="es-CL" dirty="0" smtClean="0"/>
              <a:t> </a:t>
            </a:r>
            <a:r>
              <a:rPr lang="es-CL" dirty="0" err="1" smtClean="0"/>
              <a:t>studies</a:t>
            </a:r>
            <a:r>
              <a:rPr lang="es-CL" dirty="0" smtClean="0"/>
              <a:t> </a:t>
            </a:r>
            <a:r>
              <a:rPr lang="es-CL" dirty="0" err="1" smtClean="0"/>
              <a:t>about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star</a:t>
            </a:r>
            <a:r>
              <a:rPr lang="es-CL" dirty="0" smtClean="0"/>
              <a:t> </a:t>
            </a:r>
            <a:r>
              <a:rPr lang="es-CL" dirty="0" err="1" smtClean="0"/>
              <a:t>formation</a:t>
            </a:r>
            <a:r>
              <a:rPr lang="es-CL" dirty="0" smtClean="0"/>
              <a:t> at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Galactic</a:t>
            </a:r>
            <a:r>
              <a:rPr lang="es-CL" dirty="0" smtClean="0"/>
              <a:t> Center (</a:t>
            </a:r>
            <a:r>
              <a:rPr lang="es-CL" dirty="0" err="1" smtClean="0"/>
              <a:t>e.g</a:t>
            </a:r>
            <a:r>
              <a:rPr lang="es-CL" dirty="0" smtClean="0"/>
              <a:t>. </a:t>
            </a:r>
            <a:r>
              <a:rPr lang="es-CL" dirty="0" err="1" smtClean="0"/>
              <a:t>Bonell</a:t>
            </a:r>
            <a:r>
              <a:rPr lang="es-CL" dirty="0" smtClean="0"/>
              <a:t> &amp; Rice 2008, </a:t>
            </a:r>
            <a:r>
              <a:rPr lang="es-CL" dirty="0" err="1" smtClean="0"/>
              <a:t>Hobbs</a:t>
            </a:r>
            <a:r>
              <a:rPr lang="es-CL" dirty="0" smtClean="0"/>
              <a:t> &amp; </a:t>
            </a:r>
            <a:r>
              <a:rPr lang="es-CL" dirty="0" err="1" smtClean="0"/>
              <a:t>Nayakshin</a:t>
            </a:r>
            <a:r>
              <a:rPr lang="es-CL" dirty="0" smtClean="0"/>
              <a:t> 2009, </a:t>
            </a:r>
            <a:r>
              <a:rPr lang="es-CL" dirty="0" err="1" smtClean="0"/>
              <a:t>Mappelli</a:t>
            </a:r>
            <a:r>
              <a:rPr lang="es-CL" dirty="0" smtClean="0"/>
              <a:t> et al. 2012, Lucas et al. 2013) </a:t>
            </a:r>
            <a:r>
              <a:rPr lang="es-CL" dirty="0" err="1" smtClean="0"/>
              <a:t>attempting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explain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particular </a:t>
            </a:r>
            <a:r>
              <a:rPr lang="es-CL" dirty="0" err="1" smtClean="0"/>
              <a:t>distribution</a:t>
            </a:r>
            <a:r>
              <a:rPr lang="es-CL" dirty="0" smtClean="0"/>
              <a:t> of </a:t>
            </a:r>
            <a:r>
              <a:rPr lang="es-CL" dirty="0" err="1" smtClean="0"/>
              <a:t>stars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Common</a:t>
            </a:r>
            <a:r>
              <a:rPr lang="es-CL" dirty="0" smtClean="0"/>
              <a:t> </a:t>
            </a:r>
            <a:r>
              <a:rPr lang="es-CL" dirty="0" err="1" smtClean="0"/>
              <a:t>ground</a:t>
            </a:r>
            <a:r>
              <a:rPr lang="es-CL" dirty="0" smtClean="0"/>
              <a:t>: Gas </a:t>
            </a:r>
            <a:r>
              <a:rPr lang="es-CL" dirty="0" err="1" smtClean="0"/>
              <a:t>falling</a:t>
            </a:r>
            <a:r>
              <a:rPr lang="es-CL" dirty="0" smtClean="0"/>
              <a:t> </a:t>
            </a:r>
            <a:r>
              <a:rPr lang="es-CL" dirty="0" err="1" smtClean="0"/>
              <a:t>towards</a:t>
            </a:r>
            <a:r>
              <a:rPr lang="es-CL" dirty="0" smtClean="0"/>
              <a:t> </a:t>
            </a:r>
            <a:r>
              <a:rPr lang="es-CL" dirty="0" err="1" smtClean="0"/>
              <a:t>Sgr</a:t>
            </a:r>
            <a:r>
              <a:rPr lang="es-CL" dirty="0" smtClean="0"/>
              <a:t> A*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s-C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r>
              <a:rPr lang="es-C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</a:t>
            </a:r>
            <a:r>
              <a:rPr lang="es-CL" dirty="0" smtClean="0"/>
              <a:t> (</a:t>
            </a:r>
            <a:r>
              <a:rPr lang="es-CL" dirty="0" err="1" smtClean="0"/>
              <a:t>pericenter</a:t>
            </a:r>
            <a:r>
              <a:rPr lang="es-CL" dirty="0" smtClean="0"/>
              <a:t> </a:t>
            </a:r>
            <a:r>
              <a:rPr lang="es-CL" dirty="0" err="1" smtClean="0"/>
              <a:t>distance</a:t>
            </a:r>
            <a:r>
              <a:rPr lang="es-CL" dirty="0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71500"/>
            <a:ext cx="5521877" cy="571500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72200" y="5229200"/>
            <a:ext cx="2232248" cy="1066800"/>
          </a:xfrm>
        </p:spPr>
        <p:txBody>
          <a:bodyPr/>
          <a:lstStyle/>
          <a:p>
            <a:r>
              <a:rPr lang="es-CL" dirty="0" err="1" smtClean="0"/>
              <a:t>Bonnell</a:t>
            </a:r>
            <a:r>
              <a:rPr lang="es-CL" dirty="0" smtClean="0"/>
              <a:t> &amp; Rice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Model</a:t>
            </a:r>
            <a:r>
              <a:rPr lang="es-CL" dirty="0" smtClean="0"/>
              <a:t> </a:t>
            </a:r>
            <a:r>
              <a:rPr lang="es-CL" dirty="0" err="1" smtClean="0"/>
              <a:t>evolution</a:t>
            </a:r>
            <a:r>
              <a:rPr lang="es-CL" dirty="0" smtClean="0"/>
              <a:t> of a </a:t>
            </a:r>
            <a:r>
              <a:rPr lang="es-CL" dirty="0" err="1" smtClean="0"/>
              <a:t>cloud</a:t>
            </a:r>
            <a:r>
              <a:rPr lang="es-CL" dirty="0" smtClean="0"/>
              <a:t> </a:t>
            </a:r>
            <a:r>
              <a:rPr lang="es-CL" dirty="0" err="1" smtClean="0"/>
              <a:t>interacting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SMBH(s).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Measure</a:t>
            </a:r>
            <a:r>
              <a:rPr lang="es-CL" dirty="0" smtClean="0"/>
              <a:t> gas </a:t>
            </a:r>
            <a:r>
              <a:rPr lang="es-CL" dirty="0" err="1" smtClean="0"/>
              <a:t>alignment</a:t>
            </a:r>
            <a:r>
              <a:rPr lang="es-C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Follow</a:t>
            </a:r>
            <a:r>
              <a:rPr lang="es-CL" dirty="0" smtClean="0"/>
              <a:t> </a:t>
            </a:r>
            <a:r>
              <a:rPr lang="es-CL" dirty="0" err="1" smtClean="0"/>
              <a:t>evolution</a:t>
            </a:r>
            <a:r>
              <a:rPr lang="es-CL" dirty="0" smtClean="0"/>
              <a:t> of gas.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Quantify</a:t>
            </a:r>
            <a:r>
              <a:rPr lang="es-CL" dirty="0" smtClean="0"/>
              <a:t> </a:t>
            </a:r>
            <a:r>
              <a:rPr lang="es-CL" dirty="0" err="1" smtClean="0"/>
              <a:t>orbit</a:t>
            </a:r>
            <a:r>
              <a:rPr lang="es-CL" dirty="0" smtClean="0"/>
              <a:t> </a:t>
            </a:r>
            <a:r>
              <a:rPr lang="es-CL" dirty="0" err="1" smtClean="0"/>
              <a:t>evolution</a:t>
            </a:r>
            <a:r>
              <a:rPr lang="es-C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Determine </a:t>
            </a:r>
            <a:r>
              <a:rPr lang="es-CL" dirty="0" err="1" smtClean="0"/>
              <a:t>observational</a:t>
            </a:r>
            <a:r>
              <a:rPr lang="es-CL" dirty="0" smtClean="0"/>
              <a:t> </a:t>
            </a:r>
            <a:r>
              <a:rPr lang="es-CL" dirty="0" err="1" smtClean="0"/>
              <a:t>signatures</a:t>
            </a:r>
            <a:r>
              <a:rPr lang="es-C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Measure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effect</a:t>
            </a:r>
            <a:r>
              <a:rPr lang="es-CL" dirty="0" smtClean="0"/>
              <a:t> of </a:t>
            </a:r>
            <a:r>
              <a:rPr lang="es-CL" dirty="0" err="1" smtClean="0"/>
              <a:t>magnetic</a:t>
            </a:r>
            <a:r>
              <a:rPr lang="es-CL" dirty="0" smtClean="0"/>
              <a:t> </a:t>
            </a:r>
            <a:r>
              <a:rPr lang="es-CL" dirty="0" err="1" smtClean="0"/>
              <a:t>fields</a:t>
            </a:r>
            <a:r>
              <a:rPr lang="es-CL" dirty="0" smtClean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 </a:t>
            </a:r>
          </a:p>
          <a:p>
            <a:r>
              <a:rPr lang="es-CL" dirty="0" err="1"/>
              <a:t>Initially</a:t>
            </a:r>
            <a:r>
              <a:rPr lang="es-CL" dirty="0"/>
              <a:t> </a:t>
            </a:r>
            <a:r>
              <a:rPr lang="es-CL" dirty="0" err="1"/>
              <a:t>turbulent</a:t>
            </a:r>
            <a:r>
              <a:rPr lang="es-CL" dirty="0"/>
              <a:t>, </a:t>
            </a:r>
            <a:r>
              <a:rPr lang="es-CL" dirty="0" err="1"/>
              <a:t>uniform</a:t>
            </a:r>
            <a:r>
              <a:rPr lang="es-CL" dirty="0"/>
              <a:t> </a:t>
            </a:r>
            <a:r>
              <a:rPr lang="es-CL" dirty="0" err="1"/>
              <a:t>density</a:t>
            </a:r>
            <a:r>
              <a:rPr lang="es-CL" dirty="0"/>
              <a:t> and </a:t>
            </a:r>
            <a:r>
              <a:rPr lang="es-CL" dirty="0" err="1"/>
              <a:t>temperature</a:t>
            </a:r>
            <a:r>
              <a:rPr lang="es-CL" dirty="0"/>
              <a:t> </a:t>
            </a:r>
            <a:r>
              <a:rPr lang="es-CL" dirty="0" smtClean="0"/>
              <a:t>of            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L" dirty="0" smtClean="0"/>
              <a:t> </a:t>
            </a:r>
          </a:p>
          <a:p>
            <a:r>
              <a:rPr lang="es-CL" dirty="0"/>
              <a:t> </a:t>
            </a:r>
            <a:r>
              <a:rPr lang="es-CL" dirty="0" smtClean="0"/>
              <a:t> </a:t>
            </a:r>
          </a:p>
          <a:p>
            <a:r>
              <a:rPr lang="es-CL" dirty="0"/>
              <a:t>Circular, </a:t>
            </a:r>
            <a:r>
              <a:rPr lang="es-CL" dirty="0" err="1" smtClean="0"/>
              <a:t>keplerian</a:t>
            </a:r>
            <a:r>
              <a:rPr lang="es-CL" dirty="0" smtClean="0"/>
              <a:t> </a:t>
            </a:r>
            <a:r>
              <a:rPr lang="es-CL" dirty="0" err="1"/>
              <a:t>orbit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Work</a:t>
            </a:r>
            <a:r>
              <a:rPr lang="es-CL" dirty="0" smtClean="0"/>
              <a:t> done </a:t>
            </a:r>
            <a:r>
              <a:rPr lang="es-CL" dirty="0" err="1" smtClean="0"/>
              <a:t>during</a:t>
            </a:r>
            <a:r>
              <a:rPr lang="es-CL" dirty="0" smtClean="0"/>
              <a:t> 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CL" dirty="0" smtClean="0"/>
              <a:t>Black </a:t>
            </a:r>
            <a:r>
              <a:rPr lang="es-CL" dirty="0" err="1" smtClean="0"/>
              <a:t>Hole</a:t>
            </a:r>
            <a:r>
              <a:rPr lang="es-CL" dirty="0" smtClean="0"/>
              <a:t> </a:t>
            </a:r>
            <a:r>
              <a:rPr lang="es-CL" dirty="0" err="1" smtClean="0"/>
              <a:t>Binary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2" y="2265437"/>
            <a:ext cx="2360104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04827"/>
            <a:ext cx="849439" cy="2327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20" y="2267914"/>
            <a:ext cx="2308098" cy="368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61783"/>
            <a:ext cx="5544616" cy="2319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4163"/>
            <a:ext cx="723138" cy="284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450912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 smtClean="0"/>
              <a:t>Simulation</a:t>
            </a:r>
            <a:r>
              <a:rPr lang="es-CL" sz="2400" dirty="0" smtClean="0"/>
              <a:t> </a:t>
            </a:r>
            <a:r>
              <a:rPr lang="es-CL" sz="2400" dirty="0" err="1" smtClean="0"/>
              <a:t>run</a:t>
            </a:r>
            <a:r>
              <a:rPr lang="es-CL" sz="2400" dirty="0" smtClean="0"/>
              <a:t> </a:t>
            </a:r>
            <a:r>
              <a:rPr lang="es-CL" sz="2400" dirty="0" err="1" smtClean="0"/>
              <a:t>using</a:t>
            </a:r>
            <a:r>
              <a:rPr lang="es-CL" sz="2400" dirty="0" smtClean="0"/>
              <a:t> SPH </a:t>
            </a:r>
            <a:r>
              <a:rPr lang="es-CL" sz="2400" dirty="0" err="1" smtClean="0"/>
              <a:t>code</a:t>
            </a:r>
            <a:r>
              <a:rPr lang="es-CL" sz="2400" dirty="0" smtClean="0"/>
              <a:t> GADGET-3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76322" y="5109284"/>
            <a:ext cx="2283510" cy="707886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s-CL" sz="2000" dirty="0" err="1" smtClean="0">
                <a:solidFill>
                  <a:schemeClr val="bg1"/>
                </a:solidFill>
              </a:rPr>
              <a:t>Pericenter</a:t>
            </a:r>
            <a:r>
              <a:rPr lang="es-CL" sz="2000" dirty="0" smtClean="0">
                <a:solidFill>
                  <a:schemeClr val="bg1"/>
                </a:solidFill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</a:rPr>
              <a:t>distance</a:t>
            </a:r>
            <a:endParaRPr lang="es-CL" sz="2000" dirty="0">
              <a:solidFill>
                <a:schemeClr val="bg1"/>
              </a:solidFill>
            </a:endParaRPr>
          </a:p>
          <a:p>
            <a:r>
              <a:rPr lang="es-CL" sz="2000" dirty="0" smtClean="0"/>
              <a:t> 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87" y="5509706"/>
            <a:ext cx="1577340" cy="2476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9944" y="5109284"/>
            <a:ext cx="2329888" cy="71356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Aligned</a:t>
            </a:r>
            <a:r>
              <a:rPr lang="es-CL" dirty="0" smtClean="0"/>
              <a:t> </a:t>
            </a:r>
            <a:r>
              <a:rPr lang="es-CL" dirty="0" err="1"/>
              <a:t>O</a:t>
            </a:r>
            <a:r>
              <a:rPr lang="es-CL" dirty="0" err="1" smtClean="0"/>
              <a:t>rbits</a:t>
            </a:r>
            <a:endParaRPr lang="en-US" dirty="0"/>
          </a:p>
        </p:txBody>
      </p:sp>
      <p:pic>
        <p:nvPicPr>
          <p:cNvPr id="3" name="BHBxy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8786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CL" dirty="0" smtClean="0"/>
              <a:t>Time </a:t>
            </a:r>
            <a:r>
              <a:rPr lang="es-CL" dirty="0" err="1" smtClean="0"/>
              <a:t>evolution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angular </a:t>
            </a:r>
            <a:r>
              <a:rPr lang="es-CL" dirty="0" err="1" smtClean="0"/>
              <a:t>momentum</a:t>
            </a:r>
            <a:r>
              <a:rPr lang="es-CL" dirty="0" smtClean="0"/>
              <a:t> </a:t>
            </a:r>
            <a:r>
              <a:rPr lang="es-CL" dirty="0" err="1" smtClean="0"/>
              <a:t>direction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mini-discs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5340"/>
            <a:ext cx="6248400" cy="4998720"/>
          </a:xfrm>
        </p:spPr>
      </p:pic>
    </p:spTree>
    <p:extLst>
      <p:ext uri="{BB962C8B-B14F-4D97-AF65-F5344CB8AC3E}">
        <p14:creationId xmlns:p14="http://schemas.microsoft.com/office/powerpoint/2010/main" val="37425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Perpendicular </a:t>
            </a:r>
            <a:r>
              <a:rPr lang="es-CL" dirty="0" err="1"/>
              <a:t>O</a:t>
            </a:r>
            <a:r>
              <a:rPr lang="es-CL" dirty="0" err="1" smtClean="0"/>
              <a:t>rbits</a:t>
            </a:r>
            <a:endParaRPr lang="en-US" dirty="0"/>
          </a:p>
        </p:txBody>
      </p:sp>
      <p:pic>
        <p:nvPicPr>
          <p:cNvPr id="3" name="BHBxz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8454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Galaxies</a:t>
            </a:r>
            <a:r>
              <a:rPr lang="es-CL" dirty="0" smtClean="0"/>
              <a:t> and </a:t>
            </a:r>
            <a:r>
              <a:rPr lang="es-CL" dirty="0" err="1" smtClean="0"/>
              <a:t>SMBHs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CL" dirty="0" err="1" smtClean="0"/>
              <a:t>Supermassive</a:t>
            </a:r>
            <a:r>
              <a:rPr lang="es-CL" dirty="0" smtClean="0"/>
              <a:t> Black </a:t>
            </a:r>
            <a:r>
              <a:rPr lang="es-CL" dirty="0" err="1" smtClean="0"/>
              <a:t>Holes</a:t>
            </a:r>
            <a:r>
              <a:rPr lang="es-CL" dirty="0" smtClean="0"/>
              <a:t> (</a:t>
            </a:r>
            <a:r>
              <a:rPr lang="es-CL" dirty="0" err="1" smtClean="0"/>
              <a:t>SMBHs</a:t>
            </a:r>
            <a:r>
              <a:rPr lang="es-CL" dirty="0" smtClean="0"/>
              <a:t>) at </a:t>
            </a:r>
            <a:r>
              <a:rPr lang="es-CL" dirty="0" err="1" smtClean="0"/>
              <a:t>the</a:t>
            </a:r>
            <a:r>
              <a:rPr lang="es-CL" dirty="0" smtClean="0"/>
              <a:t> center of </a:t>
            </a:r>
            <a:r>
              <a:rPr lang="es-CL" dirty="0" err="1" smtClean="0"/>
              <a:t>most</a:t>
            </a:r>
            <a:r>
              <a:rPr lang="es-CL" dirty="0" smtClean="0"/>
              <a:t> </a:t>
            </a:r>
            <a:r>
              <a:rPr lang="es-CL" dirty="0" err="1" smtClean="0"/>
              <a:t>massive</a:t>
            </a:r>
            <a:r>
              <a:rPr lang="es-CL" dirty="0" smtClean="0"/>
              <a:t> </a:t>
            </a:r>
            <a:r>
              <a:rPr lang="es-CL" dirty="0" err="1" smtClean="0"/>
              <a:t>galaxies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Galaxy</a:t>
            </a:r>
            <a:r>
              <a:rPr lang="es-CL" dirty="0" smtClean="0"/>
              <a:t> </a:t>
            </a:r>
            <a:r>
              <a:rPr lang="es-CL" dirty="0" err="1" smtClean="0"/>
              <a:t>mergers</a:t>
            </a:r>
            <a:r>
              <a:rPr lang="es-CL" dirty="0" smtClean="0"/>
              <a:t> </a:t>
            </a:r>
            <a:r>
              <a:rPr lang="es-CL" dirty="0" err="1" smtClean="0"/>
              <a:t>will</a:t>
            </a:r>
            <a:r>
              <a:rPr lang="es-CL" dirty="0" smtClean="0"/>
              <a:t> lead </a:t>
            </a:r>
            <a:r>
              <a:rPr lang="es-CL" dirty="0" err="1" smtClean="0"/>
              <a:t>eventually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formation</a:t>
            </a:r>
            <a:r>
              <a:rPr lang="es-CL" dirty="0" smtClean="0"/>
              <a:t> SMBH </a:t>
            </a:r>
            <a:r>
              <a:rPr lang="es-CL" dirty="0" err="1" smtClean="0"/>
              <a:t>pairs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Dynamical</a:t>
            </a:r>
            <a:r>
              <a:rPr lang="es-CL" dirty="0" smtClean="0"/>
              <a:t> </a:t>
            </a:r>
            <a:r>
              <a:rPr lang="es-CL" dirty="0" err="1" smtClean="0"/>
              <a:t>interaction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stars</a:t>
            </a:r>
            <a:r>
              <a:rPr lang="es-CL" dirty="0" smtClean="0"/>
              <a:t> and gas </a:t>
            </a:r>
            <a:r>
              <a:rPr lang="es-CL" dirty="0" err="1" smtClean="0"/>
              <a:t>create</a:t>
            </a:r>
            <a:r>
              <a:rPr lang="es-CL" dirty="0" smtClean="0"/>
              <a:t> a Black </a:t>
            </a:r>
            <a:r>
              <a:rPr lang="es-CL" dirty="0" err="1" smtClean="0"/>
              <a:t>Hole</a:t>
            </a:r>
            <a:r>
              <a:rPr lang="es-CL" dirty="0" smtClean="0"/>
              <a:t> </a:t>
            </a:r>
            <a:r>
              <a:rPr lang="es-CL" dirty="0" err="1" smtClean="0"/>
              <a:t>Binary</a:t>
            </a:r>
            <a:r>
              <a:rPr lang="es-CL" dirty="0" smtClean="0"/>
              <a:t> (BHB).</a:t>
            </a:r>
          </a:p>
          <a:p>
            <a:r>
              <a:rPr lang="es-CL" dirty="0" smtClean="0"/>
              <a:t>Do </a:t>
            </a:r>
            <a:r>
              <a:rPr lang="es-CL" dirty="0" err="1" smtClean="0"/>
              <a:t>the</a:t>
            </a:r>
            <a:r>
              <a:rPr lang="es-CL" dirty="0" smtClean="0"/>
              <a:t> Black </a:t>
            </a:r>
            <a:r>
              <a:rPr lang="es-CL" dirty="0" err="1" smtClean="0"/>
              <a:t>Holes</a:t>
            </a:r>
            <a:r>
              <a:rPr lang="es-CL" dirty="0" smtClean="0"/>
              <a:t> </a:t>
            </a:r>
            <a:r>
              <a:rPr lang="es-CL" dirty="0" err="1" smtClean="0"/>
              <a:t>merge</a:t>
            </a:r>
            <a:r>
              <a:rPr lang="es-CL" dirty="0" smtClean="0"/>
              <a:t>?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201"/>
            <a:ext cx="4059238" cy="3047599"/>
          </a:xfrm>
        </p:spPr>
      </p:pic>
      <p:sp>
        <p:nvSpPr>
          <p:cNvPr id="6" name="TextBox 5"/>
          <p:cNvSpPr txBox="1"/>
          <p:nvPr/>
        </p:nvSpPr>
        <p:spPr>
          <a:xfrm>
            <a:off x="6754005" y="5085184"/>
            <a:ext cx="185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Mayer et al.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CL" dirty="0" smtClean="0"/>
              <a:t>Time </a:t>
            </a:r>
            <a:r>
              <a:rPr lang="es-CL" dirty="0" err="1" smtClean="0"/>
              <a:t>evolution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angular </a:t>
            </a:r>
            <a:r>
              <a:rPr lang="es-CL" dirty="0" err="1" smtClean="0"/>
              <a:t>momentum</a:t>
            </a:r>
            <a:r>
              <a:rPr lang="es-CL" dirty="0" smtClean="0"/>
              <a:t> </a:t>
            </a:r>
            <a:r>
              <a:rPr lang="es-CL" dirty="0" err="1" smtClean="0"/>
              <a:t>direction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mini-discs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5340"/>
            <a:ext cx="6248400" cy="4998720"/>
          </a:xfrm>
        </p:spPr>
      </p:pic>
    </p:spTree>
    <p:extLst>
      <p:ext uri="{BB962C8B-B14F-4D97-AF65-F5344CB8AC3E}">
        <p14:creationId xmlns:p14="http://schemas.microsoft.com/office/powerpoint/2010/main" val="27665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Explore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parameter</a:t>
            </a:r>
            <a:r>
              <a:rPr lang="es-CL" dirty="0" smtClean="0"/>
              <a:t> </a:t>
            </a:r>
            <a:r>
              <a:rPr lang="es-CL" dirty="0" err="1" smtClean="0"/>
              <a:t>space</a:t>
            </a:r>
            <a:r>
              <a:rPr lang="es-CL" dirty="0" smtClean="0"/>
              <a:t>:</a:t>
            </a:r>
          </a:p>
          <a:p>
            <a:pPr lvl="1"/>
            <a:r>
              <a:rPr lang="es-CL" dirty="0" err="1" smtClean="0"/>
              <a:t>Turbulence</a:t>
            </a:r>
            <a:r>
              <a:rPr lang="es-CL" dirty="0" smtClean="0"/>
              <a:t>, </a:t>
            </a:r>
            <a:r>
              <a:rPr lang="es-CL" dirty="0" err="1"/>
              <a:t>t</a:t>
            </a:r>
            <a:r>
              <a:rPr lang="es-CL" dirty="0" err="1" smtClean="0"/>
              <a:t>hermodynamics</a:t>
            </a:r>
            <a:r>
              <a:rPr lang="es-CL" dirty="0" smtClean="0"/>
              <a:t>, </a:t>
            </a:r>
            <a:r>
              <a:rPr lang="es-CL" dirty="0" err="1" smtClean="0"/>
              <a:t>physical</a:t>
            </a:r>
            <a:r>
              <a:rPr lang="es-CL" dirty="0" smtClean="0"/>
              <a:t> </a:t>
            </a:r>
            <a:r>
              <a:rPr lang="es-CL" dirty="0" err="1" smtClean="0"/>
              <a:t>features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binary</a:t>
            </a:r>
            <a:r>
              <a:rPr lang="es-CL" dirty="0" smtClean="0"/>
              <a:t> and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cloud</a:t>
            </a:r>
            <a:r>
              <a:rPr lang="es-CL" dirty="0" smtClean="0"/>
              <a:t>, </a:t>
            </a:r>
            <a:r>
              <a:rPr lang="es-CL" dirty="0" err="1" smtClean="0"/>
              <a:t>cloud</a:t>
            </a:r>
            <a:r>
              <a:rPr lang="es-CL" dirty="0" smtClean="0"/>
              <a:t> </a:t>
            </a:r>
            <a:r>
              <a:rPr lang="es-CL" dirty="0" err="1" smtClean="0"/>
              <a:t>orbit</a:t>
            </a:r>
            <a:r>
              <a:rPr lang="es-CL" dirty="0" smtClean="0"/>
              <a:t>.</a:t>
            </a:r>
          </a:p>
          <a:p>
            <a:r>
              <a:rPr lang="es-CL" dirty="0" smtClean="0"/>
              <a:t>Determine torque and BH spin </a:t>
            </a:r>
            <a:r>
              <a:rPr lang="es-CL" dirty="0" err="1" smtClean="0"/>
              <a:t>evolution</a:t>
            </a:r>
            <a:r>
              <a:rPr lang="es-CL" dirty="0" smtClean="0"/>
              <a:t> </a:t>
            </a:r>
            <a:r>
              <a:rPr lang="es-CL" dirty="0" err="1" smtClean="0"/>
              <a:t>provided</a:t>
            </a:r>
            <a:r>
              <a:rPr lang="es-CL" dirty="0" smtClean="0"/>
              <a:t> </a:t>
            </a:r>
            <a:r>
              <a:rPr lang="es-CL" dirty="0" err="1" smtClean="0"/>
              <a:t>by</a:t>
            </a:r>
            <a:r>
              <a:rPr lang="es-CL" dirty="0" smtClean="0"/>
              <a:t> </a:t>
            </a:r>
            <a:r>
              <a:rPr lang="es-CL" dirty="0" err="1" smtClean="0"/>
              <a:t>accreted</a:t>
            </a:r>
            <a:r>
              <a:rPr lang="es-CL" dirty="0" smtClean="0"/>
              <a:t> </a:t>
            </a:r>
            <a:r>
              <a:rPr lang="es-CL" dirty="0" err="1" smtClean="0"/>
              <a:t>particles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Measure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binary</a:t>
            </a:r>
            <a:r>
              <a:rPr lang="es-CL" dirty="0" smtClean="0"/>
              <a:t> </a:t>
            </a:r>
            <a:r>
              <a:rPr lang="es-CL" dirty="0" err="1" smtClean="0"/>
              <a:t>orbit</a:t>
            </a:r>
            <a:r>
              <a:rPr lang="es-CL" dirty="0" smtClean="0"/>
              <a:t> </a:t>
            </a:r>
            <a:r>
              <a:rPr lang="es-CL" dirty="0" err="1" smtClean="0"/>
              <a:t>evolution</a:t>
            </a:r>
            <a:r>
              <a:rPr lang="es-CL" dirty="0" smtClean="0"/>
              <a:t>.</a:t>
            </a:r>
          </a:p>
          <a:p>
            <a:r>
              <a:rPr lang="es-CL" dirty="0" smtClean="0"/>
              <a:t>Determine </a:t>
            </a:r>
            <a:r>
              <a:rPr lang="es-CL" dirty="0" err="1" smtClean="0"/>
              <a:t>possible</a:t>
            </a:r>
            <a:r>
              <a:rPr lang="es-CL" dirty="0" smtClean="0"/>
              <a:t> </a:t>
            </a:r>
            <a:r>
              <a:rPr lang="es-CL" dirty="0" err="1" smtClean="0"/>
              <a:t>observational</a:t>
            </a:r>
            <a:r>
              <a:rPr lang="es-CL" dirty="0"/>
              <a:t> </a:t>
            </a:r>
            <a:r>
              <a:rPr lang="es-CL" dirty="0" err="1" smtClean="0"/>
              <a:t>signatures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Investigate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implications</a:t>
            </a:r>
            <a:r>
              <a:rPr lang="es-CL" dirty="0" smtClean="0"/>
              <a:t> of spin </a:t>
            </a:r>
            <a:r>
              <a:rPr lang="es-CL" dirty="0" err="1" smtClean="0"/>
              <a:t>misalignment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results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conferences</a:t>
            </a:r>
            <a:r>
              <a:rPr lang="es-CL" dirty="0" smtClean="0"/>
              <a:t> and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publications</a:t>
            </a:r>
            <a:r>
              <a:rPr lang="es-CL" dirty="0" smtClean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Work</a:t>
            </a:r>
            <a:r>
              <a:rPr lang="es-CL" dirty="0" smtClean="0"/>
              <a:t>-plan: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Run</a:t>
            </a:r>
            <a:r>
              <a:rPr lang="es-CL" dirty="0" smtClean="0"/>
              <a:t> </a:t>
            </a:r>
            <a:r>
              <a:rPr lang="es-CL" dirty="0" err="1" smtClean="0"/>
              <a:t>same</a:t>
            </a:r>
            <a:r>
              <a:rPr lang="es-CL" dirty="0" smtClean="0"/>
              <a:t> </a:t>
            </a:r>
            <a:r>
              <a:rPr lang="es-CL" dirty="0" err="1" smtClean="0"/>
              <a:t>configurations</a:t>
            </a:r>
            <a:r>
              <a:rPr lang="es-CL" dirty="0" smtClean="0"/>
              <a:t> as </a:t>
            </a:r>
            <a:r>
              <a:rPr lang="es-CL" dirty="0" err="1" smtClean="0"/>
              <a:t>before</a:t>
            </a:r>
            <a:r>
              <a:rPr lang="es-CL" dirty="0" smtClean="0"/>
              <a:t> </a:t>
            </a:r>
            <a:r>
              <a:rPr lang="es-CL" dirty="0" err="1" smtClean="0"/>
              <a:t>including</a:t>
            </a:r>
            <a:r>
              <a:rPr lang="es-CL" dirty="0" smtClean="0"/>
              <a:t> Magneto-</a:t>
            </a:r>
            <a:r>
              <a:rPr lang="es-CL" dirty="0" err="1" smtClean="0"/>
              <a:t>Hydrodynamic</a:t>
            </a:r>
            <a:r>
              <a:rPr lang="es-CL" dirty="0" smtClean="0"/>
              <a:t> </a:t>
            </a:r>
            <a:r>
              <a:rPr lang="es-CL" dirty="0" err="1" smtClean="0"/>
              <a:t>simulations</a:t>
            </a:r>
            <a:r>
              <a:rPr lang="es-CL" dirty="0" smtClean="0"/>
              <a:t> (</a:t>
            </a:r>
            <a:r>
              <a:rPr lang="es-CL" dirty="0" err="1" smtClean="0"/>
              <a:t>collaboration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F. </a:t>
            </a:r>
            <a:r>
              <a:rPr lang="es-CL" dirty="0" err="1"/>
              <a:t>Stasyszyn</a:t>
            </a:r>
            <a:r>
              <a:rPr lang="es-CL" dirty="0" smtClean="0"/>
              <a:t>)</a:t>
            </a:r>
          </a:p>
          <a:p>
            <a:r>
              <a:rPr lang="es-CL" dirty="0" err="1" smtClean="0"/>
              <a:t>Write</a:t>
            </a:r>
            <a:r>
              <a:rPr lang="es-CL" dirty="0" smtClean="0"/>
              <a:t> final </a:t>
            </a:r>
            <a:r>
              <a:rPr lang="es-CL" dirty="0" err="1" smtClean="0"/>
              <a:t>report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thesis</a:t>
            </a:r>
            <a:r>
              <a:rPr lang="es-CL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Work</a:t>
            </a:r>
            <a:r>
              <a:rPr lang="es-CL" dirty="0" smtClean="0"/>
              <a:t>-plan: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Dr. Alberto </a:t>
            </a:r>
            <a:r>
              <a:rPr lang="es-CL" dirty="0" err="1" smtClean="0"/>
              <a:t>Sesana</a:t>
            </a:r>
            <a:r>
              <a:rPr lang="es-CL" dirty="0" smtClean="0"/>
              <a:t> (Albert Einstein </a:t>
            </a:r>
            <a:r>
              <a:rPr lang="es-CL" dirty="0" err="1" smtClean="0"/>
              <a:t>Institute</a:t>
            </a:r>
            <a:r>
              <a:rPr lang="es-CL" dirty="0" smtClean="0"/>
              <a:t>, Potsdam-</a:t>
            </a:r>
            <a:r>
              <a:rPr lang="es-CL" dirty="0" err="1" smtClean="0"/>
              <a:t>Golm</a:t>
            </a:r>
            <a:r>
              <a:rPr lang="es-CL" dirty="0" smtClean="0"/>
              <a:t>, </a:t>
            </a:r>
            <a:r>
              <a:rPr lang="es-CL" dirty="0" err="1" smtClean="0"/>
              <a:t>Germany</a:t>
            </a:r>
            <a:r>
              <a:rPr lang="es-CL" dirty="0" smtClean="0"/>
              <a:t>): </a:t>
            </a:r>
            <a:r>
              <a:rPr lang="es-CL" dirty="0" err="1" smtClean="0"/>
              <a:t>study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alignment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gas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binaries</a:t>
            </a:r>
            <a:r>
              <a:rPr lang="es-CL" dirty="0" smtClean="0"/>
              <a:t> and </a:t>
            </a:r>
            <a:r>
              <a:rPr lang="es-CL" dirty="0" err="1" smtClean="0"/>
              <a:t>gravitational</a:t>
            </a:r>
            <a:r>
              <a:rPr lang="es-CL" dirty="0" smtClean="0"/>
              <a:t> wave </a:t>
            </a:r>
            <a:r>
              <a:rPr lang="es-CL" dirty="0" err="1" smtClean="0"/>
              <a:t>emission</a:t>
            </a:r>
            <a:endParaRPr lang="es-CL" dirty="0" smtClean="0"/>
          </a:p>
          <a:p>
            <a:r>
              <a:rPr lang="es-CL" dirty="0" smtClean="0"/>
              <a:t>Dr. Federico </a:t>
            </a:r>
            <a:r>
              <a:rPr lang="es-CL" dirty="0" err="1" smtClean="0"/>
              <a:t>Stasyszyn</a:t>
            </a:r>
            <a:r>
              <a:rPr lang="es-CL" dirty="0" smtClean="0"/>
              <a:t> (Leibniz-</a:t>
            </a:r>
            <a:r>
              <a:rPr lang="es-CL" dirty="0" err="1" smtClean="0"/>
              <a:t>Institut</a:t>
            </a:r>
            <a:r>
              <a:rPr lang="es-CL" dirty="0" smtClean="0"/>
              <a:t> </a:t>
            </a:r>
            <a:r>
              <a:rPr lang="es-CL" dirty="0" err="1" smtClean="0"/>
              <a:t>für</a:t>
            </a:r>
            <a:r>
              <a:rPr lang="es-CL" dirty="0" smtClean="0"/>
              <a:t> </a:t>
            </a:r>
            <a:r>
              <a:rPr lang="es-CL" dirty="0" err="1" smtClean="0"/>
              <a:t>Astrophysik</a:t>
            </a:r>
            <a:r>
              <a:rPr lang="es-CL" dirty="0" smtClean="0"/>
              <a:t>, Potsdam, </a:t>
            </a:r>
            <a:r>
              <a:rPr lang="es-CL" dirty="0" err="1" smtClean="0"/>
              <a:t>Germany</a:t>
            </a:r>
            <a:r>
              <a:rPr lang="es-CL" dirty="0" smtClean="0"/>
              <a:t>): </a:t>
            </a:r>
            <a:r>
              <a:rPr lang="es-CL" dirty="0" err="1" smtClean="0"/>
              <a:t>development</a:t>
            </a:r>
            <a:r>
              <a:rPr lang="es-CL" dirty="0" smtClean="0"/>
              <a:t> of </a:t>
            </a:r>
            <a:r>
              <a:rPr lang="es-CL" dirty="0" err="1" smtClean="0"/>
              <a:t>an</a:t>
            </a:r>
            <a:r>
              <a:rPr lang="es-CL" dirty="0" smtClean="0"/>
              <a:t> MHD </a:t>
            </a:r>
            <a:r>
              <a:rPr lang="es-CL" dirty="0" err="1" smtClean="0"/>
              <a:t>code</a:t>
            </a:r>
            <a:r>
              <a:rPr lang="es-CL" dirty="0" smtClean="0"/>
              <a:t> </a:t>
            </a:r>
            <a:r>
              <a:rPr lang="es-CL" dirty="0" err="1" smtClean="0"/>
              <a:t>that</a:t>
            </a:r>
            <a:r>
              <a:rPr lang="es-CL" dirty="0" smtClean="0"/>
              <a:t> can </a:t>
            </a:r>
            <a:r>
              <a:rPr lang="es-CL" dirty="0" err="1" smtClean="0"/>
              <a:t>model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evolution</a:t>
            </a:r>
            <a:r>
              <a:rPr lang="es-CL" dirty="0" smtClean="0"/>
              <a:t> of a </a:t>
            </a:r>
            <a:r>
              <a:rPr lang="es-CL" dirty="0" err="1" smtClean="0"/>
              <a:t>cloud</a:t>
            </a:r>
            <a:r>
              <a:rPr lang="es-CL" dirty="0" smtClean="0"/>
              <a:t>/SMBH </a:t>
            </a:r>
            <a:r>
              <a:rPr lang="es-CL" dirty="0" err="1" smtClean="0"/>
              <a:t>system</a:t>
            </a:r>
            <a:r>
              <a:rPr lang="es-CL" dirty="0" smtClean="0"/>
              <a:t>.</a:t>
            </a:r>
          </a:p>
          <a:p>
            <a:r>
              <a:rPr lang="es-CL" dirty="0" smtClean="0"/>
              <a:t>Dr. Alex </a:t>
            </a:r>
            <a:r>
              <a:rPr lang="es-CL" dirty="0" err="1" smtClean="0"/>
              <a:t>Dunhill</a:t>
            </a:r>
            <a:r>
              <a:rPr lang="es-CL" dirty="0" smtClean="0"/>
              <a:t> (IA, PUC): compare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results</a:t>
            </a:r>
            <a:r>
              <a:rPr lang="es-CL" dirty="0" smtClean="0"/>
              <a:t> of a </a:t>
            </a:r>
            <a:r>
              <a:rPr lang="es-CL" dirty="0" err="1" smtClean="0"/>
              <a:t>cloud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larger</a:t>
            </a:r>
            <a:r>
              <a:rPr lang="es-CL" dirty="0" smtClean="0"/>
              <a:t> </a:t>
            </a:r>
            <a:r>
              <a:rPr lang="es-CL" dirty="0" err="1" smtClean="0"/>
              <a:t>impact</a:t>
            </a:r>
            <a:r>
              <a:rPr lang="es-CL" dirty="0" smtClean="0"/>
              <a:t> </a:t>
            </a:r>
            <a:r>
              <a:rPr lang="es-CL" dirty="0" err="1" smtClean="0"/>
              <a:t>parameters</a:t>
            </a:r>
            <a:r>
              <a:rPr lang="es-CL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separation</a:t>
            </a:r>
            <a:r>
              <a:rPr lang="es-CL" dirty="0" smtClean="0"/>
              <a:t> </a:t>
            </a:r>
            <a:r>
              <a:rPr lang="es-CL" dirty="0" err="1" smtClean="0"/>
              <a:t>between</a:t>
            </a:r>
            <a:r>
              <a:rPr lang="es-CL" dirty="0" smtClean="0"/>
              <a:t> </a:t>
            </a:r>
            <a:r>
              <a:rPr lang="es-CL" dirty="0" err="1" smtClean="0"/>
              <a:t>BHs</a:t>
            </a:r>
            <a:r>
              <a:rPr lang="es-CL" dirty="0" smtClean="0"/>
              <a:t> determine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efficient</a:t>
            </a:r>
            <a:r>
              <a:rPr lang="es-CL" dirty="0" smtClean="0"/>
              <a:t> </a:t>
            </a:r>
            <a:r>
              <a:rPr lang="es-CL" dirty="0" err="1" smtClean="0"/>
              <a:t>mechanism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drive </a:t>
            </a:r>
            <a:r>
              <a:rPr lang="es-CL" dirty="0" err="1" smtClean="0"/>
              <a:t>evolution</a:t>
            </a:r>
            <a:r>
              <a:rPr lang="es-CL" dirty="0" smtClean="0"/>
              <a:t>:</a:t>
            </a:r>
          </a:p>
          <a:p>
            <a:pPr lvl="1"/>
            <a:r>
              <a:rPr lang="es-CL" dirty="0" err="1" smtClean="0"/>
              <a:t>Dynamical</a:t>
            </a:r>
            <a:r>
              <a:rPr lang="es-CL" dirty="0" smtClean="0"/>
              <a:t> </a:t>
            </a:r>
            <a:r>
              <a:rPr lang="es-CL" dirty="0" err="1" smtClean="0"/>
              <a:t>friction</a:t>
            </a:r>
            <a:r>
              <a:rPr lang="es-CL" dirty="0" smtClean="0"/>
              <a:t>.</a:t>
            </a:r>
          </a:p>
          <a:p>
            <a:pPr lvl="1"/>
            <a:r>
              <a:rPr lang="es-CL" dirty="0" err="1" smtClean="0"/>
              <a:t>Ejection</a:t>
            </a:r>
            <a:r>
              <a:rPr lang="es-CL" dirty="0" smtClean="0"/>
              <a:t> of </a:t>
            </a:r>
            <a:r>
              <a:rPr lang="es-CL" dirty="0" err="1" smtClean="0"/>
              <a:t>stars</a:t>
            </a:r>
            <a:r>
              <a:rPr lang="es-CL" dirty="0" smtClean="0"/>
              <a:t>.</a:t>
            </a:r>
          </a:p>
          <a:p>
            <a:pPr lvl="1"/>
            <a:r>
              <a:rPr lang="es-CL" dirty="0" err="1" smtClean="0"/>
              <a:t>Gravitational</a:t>
            </a:r>
            <a:r>
              <a:rPr lang="es-CL" dirty="0" smtClean="0"/>
              <a:t> wave </a:t>
            </a:r>
            <a:r>
              <a:rPr lang="es-CL" dirty="0" err="1" smtClean="0"/>
              <a:t>emission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Gravitational</a:t>
            </a:r>
            <a:r>
              <a:rPr lang="es-CL" dirty="0" smtClean="0"/>
              <a:t> </a:t>
            </a:r>
            <a:r>
              <a:rPr lang="es-CL" dirty="0" err="1" smtClean="0"/>
              <a:t>radiation</a:t>
            </a:r>
            <a:r>
              <a:rPr lang="es-CL" dirty="0" smtClean="0"/>
              <a:t> </a:t>
            </a:r>
            <a:r>
              <a:rPr lang="es-CL" dirty="0" err="1" smtClean="0"/>
              <a:t>release</a:t>
            </a:r>
            <a:r>
              <a:rPr lang="es-CL" dirty="0" smtClean="0"/>
              <a:t> </a:t>
            </a:r>
            <a:r>
              <a:rPr lang="es-CL" dirty="0" err="1" smtClean="0"/>
              <a:t>remaining</a:t>
            </a:r>
            <a:r>
              <a:rPr lang="es-CL" dirty="0" smtClean="0"/>
              <a:t> </a:t>
            </a:r>
            <a:r>
              <a:rPr lang="es-CL" dirty="0" err="1" smtClean="0"/>
              <a:t>energy</a:t>
            </a:r>
            <a:r>
              <a:rPr lang="es-CL" dirty="0" smtClean="0"/>
              <a:t> and produce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coalescence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However</a:t>
            </a:r>
            <a:r>
              <a:rPr lang="es-CL" dirty="0" smtClean="0"/>
              <a:t>, </a:t>
            </a:r>
            <a:r>
              <a:rPr lang="es-CL" dirty="0" err="1" smtClean="0"/>
              <a:t>it</a:t>
            </a:r>
            <a:r>
              <a:rPr lang="es-CL" dirty="0" smtClean="0"/>
              <a:t> </a:t>
            </a:r>
            <a:r>
              <a:rPr lang="es-CL" dirty="0" err="1" smtClean="0"/>
              <a:t>appears</a:t>
            </a:r>
            <a:r>
              <a:rPr lang="es-CL" dirty="0" smtClean="0"/>
              <a:t> </a:t>
            </a:r>
            <a:r>
              <a:rPr lang="es-CL" dirty="0" err="1" smtClean="0"/>
              <a:t>not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be time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get</a:t>
            </a:r>
            <a:r>
              <a:rPr lang="es-CL" dirty="0" smtClean="0"/>
              <a:t> </a:t>
            </a:r>
            <a:r>
              <a:rPr lang="es-CL" dirty="0" err="1" smtClean="0"/>
              <a:t>there</a:t>
            </a:r>
            <a:r>
              <a:rPr lang="es-CL" dirty="0"/>
              <a:t>.</a:t>
            </a:r>
            <a:endParaRPr lang="es-CL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Binary</a:t>
            </a:r>
            <a:r>
              <a:rPr lang="es-CL" dirty="0" smtClean="0"/>
              <a:t> </a:t>
            </a:r>
            <a:r>
              <a:rPr lang="es-CL" dirty="0" err="1" smtClean="0"/>
              <a:t>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2" y="1524000"/>
            <a:ext cx="7769595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SMBH </a:t>
            </a:r>
            <a:r>
              <a:rPr lang="es-CL" dirty="0" err="1"/>
              <a:t>binaries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At parsec </a:t>
            </a:r>
            <a:r>
              <a:rPr lang="es-CL" dirty="0" err="1" smtClean="0"/>
              <a:t>separations</a:t>
            </a:r>
            <a:r>
              <a:rPr lang="es-CL" dirty="0" smtClean="0"/>
              <a:t> </a:t>
            </a:r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es-CL" dirty="0" err="1" smtClean="0"/>
              <a:t>too</a:t>
            </a:r>
            <a:r>
              <a:rPr lang="es-CL" dirty="0" smtClean="0"/>
              <a:t> </a:t>
            </a:r>
            <a:r>
              <a:rPr lang="es-CL" dirty="0" err="1" smtClean="0"/>
              <a:t>few</a:t>
            </a:r>
            <a:r>
              <a:rPr lang="es-CL" dirty="0" smtClean="0"/>
              <a:t> </a:t>
            </a:r>
            <a:r>
              <a:rPr lang="es-CL" dirty="0" err="1" smtClean="0"/>
              <a:t>star</a:t>
            </a:r>
            <a:r>
              <a:rPr lang="es-CL" dirty="0" smtClean="0"/>
              <a:t> </a:t>
            </a:r>
            <a:r>
              <a:rPr lang="es-CL" dirty="0" err="1" smtClean="0"/>
              <a:t>scattering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keep</a:t>
            </a:r>
            <a:r>
              <a:rPr lang="es-CL" dirty="0" smtClean="0"/>
              <a:t> </a:t>
            </a:r>
            <a:r>
              <a:rPr lang="es-CL" dirty="0" err="1" smtClean="0"/>
              <a:t>hardening</a:t>
            </a:r>
            <a:r>
              <a:rPr lang="es-CL" dirty="0" smtClean="0"/>
              <a:t> de </a:t>
            </a:r>
            <a:r>
              <a:rPr lang="es-CL" dirty="0" err="1" smtClean="0"/>
              <a:t>binary</a:t>
            </a:r>
            <a:r>
              <a:rPr lang="es-CL" dirty="0" smtClean="0"/>
              <a:t> at time </a:t>
            </a:r>
            <a:r>
              <a:rPr lang="es-CL" dirty="0" err="1" smtClean="0"/>
              <a:t>scales</a:t>
            </a:r>
            <a:r>
              <a:rPr lang="es-CL" dirty="0" smtClean="0"/>
              <a:t> </a:t>
            </a:r>
            <a:r>
              <a:rPr lang="es-CL" dirty="0" err="1" smtClean="0"/>
              <a:t>within</a:t>
            </a:r>
            <a:r>
              <a:rPr lang="es-CL" dirty="0" smtClean="0"/>
              <a:t> a Hubble time.</a:t>
            </a:r>
          </a:p>
          <a:p>
            <a:r>
              <a:rPr lang="es-CL" dirty="0" err="1" smtClean="0"/>
              <a:t>Observationally</a:t>
            </a:r>
            <a:r>
              <a:rPr lang="es-CL" dirty="0" smtClean="0"/>
              <a:t>, </a:t>
            </a:r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es-CL" dirty="0" err="1" smtClean="0"/>
              <a:t>only</a:t>
            </a:r>
            <a:r>
              <a:rPr lang="es-CL" dirty="0" smtClean="0"/>
              <a:t> a </a:t>
            </a:r>
            <a:r>
              <a:rPr lang="es-CL" dirty="0" err="1" smtClean="0"/>
              <a:t>few</a:t>
            </a:r>
            <a:r>
              <a:rPr lang="es-CL" dirty="0"/>
              <a:t> </a:t>
            </a:r>
            <a:r>
              <a:rPr lang="es-CL" dirty="0" smtClean="0"/>
              <a:t>SMBH </a:t>
            </a:r>
            <a:r>
              <a:rPr lang="es-CL" dirty="0" err="1" smtClean="0"/>
              <a:t>binary</a:t>
            </a:r>
            <a:r>
              <a:rPr lang="es-CL" dirty="0" smtClean="0"/>
              <a:t> </a:t>
            </a:r>
            <a:r>
              <a:rPr lang="es-CL" dirty="0" err="1" smtClean="0"/>
              <a:t>candidates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Apparently</a:t>
            </a:r>
            <a:r>
              <a:rPr lang="es-CL" dirty="0" smtClean="0"/>
              <a:t> </a:t>
            </a:r>
            <a:r>
              <a:rPr lang="es-CL" dirty="0" err="1" smtClean="0"/>
              <a:t>stars</a:t>
            </a:r>
            <a:r>
              <a:rPr lang="es-CL" dirty="0" smtClean="0"/>
              <a:t> </a:t>
            </a:r>
            <a:r>
              <a:rPr lang="es-CL" dirty="0" err="1" smtClean="0"/>
              <a:t>fail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produce a </a:t>
            </a:r>
            <a:r>
              <a:rPr lang="es-CL" dirty="0" err="1" smtClean="0"/>
              <a:t>merger</a:t>
            </a:r>
            <a:r>
              <a:rPr lang="es-CL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Last</a:t>
            </a:r>
            <a:r>
              <a:rPr lang="es-CL" dirty="0" smtClean="0"/>
              <a:t> Parsec </a:t>
            </a:r>
            <a:r>
              <a:rPr lang="es-CL" dirty="0" err="1" smtClean="0"/>
              <a:t>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4" y="2941413"/>
            <a:ext cx="6441504" cy="3439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6296" y="5733256"/>
            <a:ext cx="122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err="1" smtClean="0"/>
              <a:t>Yu</a:t>
            </a:r>
            <a:r>
              <a:rPr lang="es-CL" sz="2400" dirty="0" smtClean="0"/>
              <a:t> 2002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8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Interaction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gas can </a:t>
            </a:r>
            <a:r>
              <a:rPr lang="es-CL" dirty="0" err="1" smtClean="0"/>
              <a:t>still</a:t>
            </a:r>
            <a:r>
              <a:rPr lang="es-CL" dirty="0" smtClean="0"/>
              <a:t> drive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SMBHs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lower</a:t>
            </a:r>
            <a:r>
              <a:rPr lang="es-CL" dirty="0" smtClean="0"/>
              <a:t> </a:t>
            </a:r>
            <a:r>
              <a:rPr lang="es-CL" dirty="0" err="1" smtClean="0"/>
              <a:t>separations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When</a:t>
            </a:r>
            <a:r>
              <a:rPr lang="es-CL" dirty="0" smtClean="0"/>
              <a:t> </a:t>
            </a:r>
            <a:r>
              <a:rPr lang="es-CL" dirty="0" err="1" smtClean="0"/>
              <a:t>two</a:t>
            </a:r>
            <a:r>
              <a:rPr lang="es-CL" dirty="0" smtClean="0"/>
              <a:t> </a:t>
            </a:r>
            <a:r>
              <a:rPr lang="es-CL" dirty="0" err="1" smtClean="0"/>
              <a:t>galaxies</a:t>
            </a:r>
            <a:r>
              <a:rPr lang="es-CL" dirty="0" smtClean="0"/>
              <a:t> </a:t>
            </a:r>
            <a:r>
              <a:rPr lang="es-CL" dirty="0" err="1" smtClean="0"/>
              <a:t>merge</a:t>
            </a:r>
            <a:r>
              <a:rPr lang="es-CL" dirty="0" smtClean="0"/>
              <a:t> </a:t>
            </a:r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es-CL" dirty="0" err="1" smtClean="0"/>
              <a:t>large</a:t>
            </a:r>
            <a:r>
              <a:rPr lang="es-CL" dirty="0" smtClean="0"/>
              <a:t> </a:t>
            </a:r>
            <a:r>
              <a:rPr lang="es-CL" dirty="0" err="1" smtClean="0"/>
              <a:t>amounts</a:t>
            </a:r>
            <a:r>
              <a:rPr lang="es-CL" dirty="0" smtClean="0"/>
              <a:t> of gas </a:t>
            </a:r>
            <a:r>
              <a:rPr lang="es-CL" dirty="0" err="1" smtClean="0"/>
              <a:t>funnelled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center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remnant</a:t>
            </a:r>
            <a:r>
              <a:rPr lang="es-CL" dirty="0" smtClean="0"/>
              <a:t>.</a:t>
            </a:r>
          </a:p>
          <a:p>
            <a:r>
              <a:rPr lang="es-CL" dirty="0" smtClean="0"/>
              <a:t>More </a:t>
            </a:r>
            <a:r>
              <a:rPr lang="es-CL" dirty="0" err="1" smtClean="0"/>
              <a:t>effcient</a:t>
            </a:r>
            <a:r>
              <a:rPr lang="es-CL" dirty="0" smtClean="0"/>
              <a:t> </a:t>
            </a:r>
            <a:r>
              <a:rPr lang="es-CL" dirty="0" err="1" smtClean="0"/>
              <a:t>absorbing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angular </a:t>
            </a:r>
            <a:r>
              <a:rPr lang="es-CL" dirty="0" err="1" smtClean="0"/>
              <a:t>momentum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binary</a:t>
            </a:r>
            <a:r>
              <a:rPr lang="es-CL" dirty="0" smtClean="0"/>
              <a:t> </a:t>
            </a:r>
            <a:r>
              <a:rPr lang="es-CL" dirty="0" err="1" smtClean="0"/>
              <a:t>than</a:t>
            </a:r>
            <a:r>
              <a:rPr lang="es-CL" dirty="0" smtClean="0"/>
              <a:t> </a:t>
            </a:r>
            <a:r>
              <a:rPr lang="es-CL" dirty="0" err="1" smtClean="0"/>
              <a:t>stars</a:t>
            </a:r>
            <a:r>
              <a:rPr lang="es-CL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Effect</a:t>
            </a:r>
            <a:r>
              <a:rPr lang="es-CL" dirty="0" smtClean="0"/>
              <a:t> of Gas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38" y="4137354"/>
            <a:ext cx="4231324" cy="22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Prograde</a:t>
            </a:r>
            <a:r>
              <a:rPr lang="es-CL" dirty="0" smtClean="0"/>
              <a:t> Discs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interaction</a:t>
            </a:r>
            <a:r>
              <a:rPr lang="es-CL" dirty="0"/>
              <a:t> of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binary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a </a:t>
            </a:r>
            <a:r>
              <a:rPr lang="es-CL" dirty="0" err="1"/>
              <a:t>prograde</a:t>
            </a:r>
            <a:r>
              <a:rPr lang="es-CL" dirty="0"/>
              <a:t> </a:t>
            </a:r>
            <a:r>
              <a:rPr lang="es-CL" dirty="0" err="1" smtClean="0"/>
              <a:t>circumbinary</a:t>
            </a:r>
            <a:r>
              <a:rPr lang="es-CL" dirty="0" smtClean="0"/>
              <a:t> disc </a:t>
            </a:r>
            <a:r>
              <a:rPr lang="es-CL" dirty="0"/>
              <a:t>has </a:t>
            </a:r>
            <a:r>
              <a:rPr lang="es-CL" dirty="0" err="1"/>
              <a:t>been</a:t>
            </a:r>
            <a:r>
              <a:rPr lang="es-CL" dirty="0"/>
              <a:t> </a:t>
            </a:r>
            <a:r>
              <a:rPr lang="es-CL" dirty="0" err="1"/>
              <a:t>studied</a:t>
            </a:r>
            <a:r>
              <a:rPr lang="es-CL" dirty="0"/>
              <a:t> </a:t>
            </a:r>
            <a:r>
              <a:rPr lang="es-CL" dirty="0" err="1"/>
              <a:t>by</a:t>
            </a:r>
            <a:r>
              <a:rPr lang="es-CL" dirty="0"/>
              <a:t> </a:t>
            </a:r>
            <a:r>
              <a:rPr lang="es-CL" dirty="0" err="1"/>
              <a:t>several</a:t>
            </a:r>
            <a:r>
              <a:rPr lang="es-CL" dirty="0"/>
              <a:t> </a:t>
            </a:r>
            <a:r>
              <a:rPr lang="es-CL" dirty="0" err="1"/>
              <a:t>authors</a:t>
            </a:r>
            <a:r>
              <a:rPr lang="es-CL" dirty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simulations</a:t>
            </a:r>
            <a:r>
              <a:rPr lang="es-CL" dirty="0" smtClean="0"/>
              <a:t> (</a:t>
            </a:r>
            <a:r>
              <a:rPr lang="es-CL" dirty="0" err="1" smtClean="0"/>
              <a:t>e.g</a:t>
            </a:r>
            <a:r>
              <a:rPr lang="es-CL" dirty="0" smtClean="0"/>
              <a:t>. </a:t>
            </a:r>
            <a:r>
              <a:rPr lang="es-CL" dirty="0" err="1" smtClean="0"/>
              <a:t>Armitage</a:t>
            </a:r>
            <a:r>
              <a:rPr lang="es-CL" dirty="0" smtClean="0"/>
              <a:t> </a:t>
            </a:r>
            <a:r>
              <a:rPr lang="es-CL" dirty="0"/>
              <a:t>&amp; </a:t>
            </a:r>
            <a:r>
              <a:rPr lang="es-CL" dirty="0" err="1"/>
              <a:t>Natarajan</a:t>
            </a:r>
            <a:r>
              <a:rPr lang="es-CL" dirty="0"/>
              <a:t> 2005; Cuadra et al. 2009; </a:t>
            </a:r>
            <a:r>
              <a:rPr lang="es-CL" dirty="0" err="1"/>
              <a:t>Lodato</a:t>
            </a:r>
            <a:r>
              <a:rPr lang="es-CL" dirty="0"/>
              <a:t> et al. 2009).</a:t>
            </a:r>
          </a:p>
          <a:p>
            <a:r>
              <a:rPr lang="es-CL" dirty="0" err="1"/>
              <a:t>Very</a:t>
            </a:r>
            <a:r>
              <a:rPr lang="es-CL" dirty="0"/>
              <a:t> </a:t>
            </a:r>
            <a:r>
              <a:rPr lang="es-CL" dirty="0" err="1"/>
              <a:t>inefficient</a:t>
            </a:r>
            <a:r>
              <a:rPr lang="es-CL" dirty="0"/>
              <a:t>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higher</a:t>
            </a:r>
            <a:r>
              <a:rPr lang="es-CL" dirty="0"/>
              <a:t> </a:t>
            </a:r>
            <a:r>
              <a:rPr lang="es-CL" dirty="0" err="1"/>
              <a:t>binary</a:t>
            </a:r>
            <a:r>
              <a:rPr lang="es-CL" dirty="0"/>
              <a:t> </a:t>
            </a:r>
            <a:r>
              <a:rPr lang="es-CL" dirty="0" err="1"/>
              <a:t>masses</a:t>
            </a:r>
            <a:r>
              <a:rPr lang="es-CL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6587"/>
            <a:ext cx="4059238" cy="4066825"/>
          </a:xfrm>
        </p:spPr>
      </p:pic>
      <p:sp>
        <p:nvSpPr>
          <p:cNvPr id="7" name="TextBox 6"/>
          <p:cNvSpPr txBox="1"/>
          <p:nvPr/>
        </p:nvSpPr>
        <p:spPr>
          <a:xfrm>
            <a:off x="5292080" y="5877272"/>
            <a:ext cx="291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Armitage</a:t>
            </a:r>
            <a:r>
              <a:rPr lang="es-CL" dirty="0" smtClean="0"/>
              <a:t> &amp; </a:t>
            </a:r>
            <a:r>
              <a:rPr lang="es-CL" dirty="0" err="1" smtClean="0"/>
              <a:t>Natarayan</a:t>
            </a:r>
            <a:r>
              <a:rPr lang="es-CL" dirty="0" smtClean="0"/>
              <a:t>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72200" y="5229200"/>
            <a:ext cx="2232248" cy="1066800"/>
          </a:xfrm>
        </p:spPr>
        <p:txBody>
          <a:bodyPr>
            <a:normAutofit/>
          </a:bodyPr>
          <a:lstStyle/>
          <a:p>
            <a:r>
              <a:rPr lang="es-CL" sz="2000" dirty="0" smtClean="0"/>
              <a:t>Cuadra et al. 2009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457200"/>
            <a:ext cx="4714874" cy="5715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" y="711653"/>
            <a:ext cx="6966684" cy="48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Retrograde Discs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46848" cy="4572000"/>
          </a:xfrm>
        </p:spPr>
        <p:txBody>
          <a:bodyPr/>
          <a:lstStyle/>
          <a:p>
            <a:r>
              <a:rPr lang="es-CL" dirty="0" smtClean="0"/>
              <a:t>Nixon et al. (2011a,b, 2013) </a:t>
            </a:r>
            <a:r>
              <a:rPr lang="es-CL" dirty="0" err="1" smtClean="0"/>
              <a:t>showed</a:t>
            </a:r>
            <a:r>
              <a:rPr lang="es-CL" dirty="0" smtClean="0"/>
              <a:t> </a:t>
            </a:r>
            <a:r>
              <a:rPr lang="es-CL" dirty="0" err="1" smtClean="0"/>
              <a:t>that</a:t>
            </a:r>
            <a:r>
              <a:rPr lang="es-CL" dirty="0" smtClean="0"/>
              <a:t> a </a:t>
            </a:r>
            <a:r>
              <a:rPr lang="es-CL" dirty="0" err="1" smtClean="0"/>
              <a:t>counter-aligned</a:t>
            </a:r>
            <a:r>
              <a:rPr lang="es-CL" dirty="0" smtClean="0"/>
              <a:t> disc </a:t>
            </a:r>
            <a:r>
              <a:rPr lang="es-CL" dirty="0" err="1" smtClean="0"/>
              <a:t>interact</a:t>
            </a:r>
            <a:r>
              <a:rPr lang="es-CL" dirty="0" smtClean="0"/>
              <a:t> </a:t>
            </a:r>
            <a:r>
              <a:rPr lang="es-CL" dirty="0" err="1" smtClean="0"/>
              <a:t>much</a:t>
            </a:r>
            <a:r>
              <a:rPr lang="es-CL" dirty="0" smtClean="0"/>
              <a:t> </a:t>
            </a:r>
            <a:r>
              <a:rPr lang="es-CL" dirty="0" err="1" smtClean="0"/>
              <a:t>strongly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binary</a:t>
            </a:r>
            <a:r>
              <a:rPr lang="es-CL" dirty="0" smtClean="0"/>
              <a:t>.</a:t>
            </a:r>
          </a:p>
          <a:p>
            <a:r>
              <a:rPr lang="es-CL" dirty="0" err="1" smtClean="0"/>
              <a:t>Absence</a:t>
            </a:r>
            <a:r>
              <a:rPr lang="es-CL" dirty="0" smtClean="0"/>
              <a:t> of </a:t>
            </a:r>
            <a:r>
              <a:rPr lang="es-CL" dirty="0" err="1" smtClean="0"/>
              <a:t>resontant</a:t>
            </a:r>
            <a:r>
              <a:rPr lang="es-CL" dirty="0" smtClean="0"/>
              <a:t> </a:t>
            </a:r>
            <a:r>
              <a:rPr lang="es-CL" dirty="0" err="1" smtClean="0"/>
              <a:t>gravitational</a:t>
            </a:r>
            <a:r>
              <a:rPr lang="es-CL" dirty="0" smtClean="0"/>
              <a:t> torques.</a:t>
            </a:r>
          </a:p>
          <a:p>
            <a:r>
              <a:rPr lang="es-CL" dirty="0" err="1" smtClean="0"/>
              <a:t>Eccentricity</a:t>
            </a:r>
            <a:r>
              <a:rPr lang="es-CL" dirty="0" smtClean="0"/>
              <a:t> </a:t>
            </a:r>
            <a:r>
              <a:rPr lang="es-CL" dirty="0" err="1" smtClean="0"/>
              <a:t>growth</a:t>
            </a:r>
            <a:r>
              <a:rPr lang="es-CL" dirty="0" smtClean="0"/>
              <a:t> </a:t>
            </a:r>
            <a:r>
              <a:rPr lang="es-CL" dirty="0" err="1" smtClean="0"/>
              <a:t>timescale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69" y="1524000"/>
            <a:ext cx="2857500" cy="4572000"/>
          </a:xfr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34" y="5015071"/>
            <a:ext cx="1139190" cy="7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\frac{e}{\dot e}\sim \frac{M_2}{\dot M}\]&#10;&#10;\end{document}"/>
  <p:tag name="IGUANATEXSIZE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M_{\rm cloud}=10^4M_\odot\]&#10;&#10;&#10;\end{document}"/>
  <p:tag name="IGUANATEXSIZE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100\; K\]&#10;&#10;&#10;\end{document}"/>
  <p:tag name="IGUANATEXSIZE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M_{\rm BHB}=10^6 M_\odot\]&#10;&#10;&#10;\end{document}"/>
  <p:tag name="IGUANATEXSIZE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=1\]&#10;&#10;&#10;\end{document}"/>
  <p:tag name="IGUANATEXSIZE" val="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r_{\rm peri}\sim 0.07\;{\rm pc}\]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4281</TotalTime>
  <Words>783</Words>
  <Application>Microsoft Office PowerPoint</Application>
  <PresentationFormat>On-screen Show (4:3)</PresentationFormat>
  <Paragraphs>92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Simulations of a molecular cloud falling into single and binary SMBHs </vt:lpstr>
      <vt:lpstr>Galaxies and SMBHs</vt:lpstr>
      <vt:lpstr>Binary evolution</vt:lpstr>
      <vt:lpstr>SMBH binaries</vt:lpstr>
      <vt:lpstr>The Last Parsec Problem</vt:lpstr>
      <vt:lpstr>Effect of Gas</vt:lpstr>
      <vt:lpstr>Prograde Discs</vt:lpstr>
      <vt:lpstr>Cuadra et al. 2009</vt:lpstr>
      <vt:lpstr>Retrograde Discs</vt:lpstr>
      <vt:lpstr>Prograde vs. Retrograde</vt:lpstr>
      <vt:lpstr>Gas-rich merger and BH accretion</vt:lpstr>
      <vt:lpstr>PowerPoint Presentation</vt:lpstr>
      <vt:lpstr>Motivation</vt:lpstr>
      <vt:lpstr>Bonnell &amp; Rice 2008</vt:lpstr>
      <vt:lpstr>Goals</vt:lpstr>
      <vt:lpstr>Work done during 2013</vt:lpstr>
      <vt:lpstr>Aligned Orbits</vt:lpstr>
      <vt:lpstr>PowerPoint Presentation</vt:lpstr>
      <vt:lpstr>Perpendicular Orbits</vt:lpstr>
      <vt:lpstr>PowerPoint Presentation</vt:lpstr>
      <vt:lpstr>Work-plan: 2014</vt:lpstr>
      <vt:lpstr>Work-plan: 2015</vt:lpstr>
      <vt:lpstr>Collaborations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 simulations of a molecular cloud falling into single and binary SMBHs </dc:title>
  <dc:creator>Felipe</dc:creator>
  <cp:lastModifiedBy>Felipe</cp:lastModifiedBy>
  <cp:revision>176</cp:revision>
  <dcterms:created xsi:type="dcterms:W3CDTF">2013-07-05T00:20:51Z</dcterms:created>
  <dcterms:modified xsi:type="dcterms:W3CDTF">2014-01-14T03:26:50Z</dcterms:modified>
</cp:coreProperties>
</file>